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69" r:id="rId5"/>
    <p:sldId id="259" r:id="rId6"/>
    <p:sldId id="268" r:id="rId7"/>
    <p:sldId id="260" r:id="rId8"/>
    <p:sldId id="270" r:id="rId9"/>
    <p:sldId id="262" r:id="rId10"/>
    <p:sldId id="272" r:id="rId11"/>
    <p:sldId id="273" r:id="rId12"/>
    <p:sldId id="274" r:id="rId13"/>
    <p:sldId id="275" r:id="rId14"/>
    <p:sldId id="276" r:id="rId15"/>
    <p:sldId id="263" r:id="rId16"/>
    <p:sldId id="261"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90" autoAdjust="0"/>
  </p:normalViewPr>
  <p:slideViewPr>
    <p:cSldViewPr snapToGrid="0">
      <p:cViewPr varScale="1">
        <p:scale>
          <a:sx n="107" d="100"/>
          <a:sy n="107" d="100"/>
        </p:scale>
        <p:origin x="138" y="27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D0AF80F-517C-42FC-95D0-603132A25DBB}" type="datetimeFigureOut">
              <a:rPr lang="ru-RU" smtClean="0"/>
              <a:t>02.07.2020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3128585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D0AF80F-517C-42FC-95D0-603132A25DBB}" type="datetimeFigureOut">
              <a:rPr lang="ru-RU" smtClean="0"/>
              <a:t>02.07.2020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546729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D0AF80F-517C-42FC-95D0-603132A25DBB}" type="datetimeFigureOut">
              <a:rPr lang="ru-RU" smtClean="0"/>
              <a:t>02.07.2020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282806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D0AF80F-517C-42FC-95D0-603132A25DBB}" type="datetimeFigureOut">
              <a:rPr lang="ru-RU" smtClean="0"/>
              <a:t>02.07.2020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2041843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D0AF80F-517C-42FC-95D0-603132A25DBB}" type="datetimeFigureOut">
              <a:rPr lang="ru-RU" smtClean="0"/>
              <a:t>02.07.2020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38186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D0AF80F-517C-42FC-95D0-603132A25DBB}" type="datetimeFigureOut">
              <a:rPr lang="ru-RU" smtClean="0"/>
              <a:t>02.07.2020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388794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D0AF80F-517C-42FC-95D0-603132A25DBB}" type="datetimeFigureOut">
              <a:rPr lang="ru-RU" smtClean="0"/>
              <a:t>02.07.2020</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2311489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D0AF80F-517C-42FC-95D0-603132A25DBB}" type="datetimeFigureOut">
              <a:rPr lang="ru-RU" smtClean="0"/>
              <a:t>02.07.2020</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344554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D0AF80F-517C-42FC-95D0-603132A25DBB}" type="datetimeFigureOut">
              <a:rPr lang="ru-RU" smtClean="0"/>
              <a:t>02.07.2020</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2833850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D0AF80F-517C-42FC-95D0-603132A25DBB}" type="datetimeFigureOut">
              <a:rPr lang="ru-RU" smtClean="0"/>
              <a:t>02.07.2020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335169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D0AF80F-517C-42FC-95D0-603132A25DBB}" type="datetimeFigureOut">
              <a:rPr lang="ru-RU" smtClean="0"/>
              <a:t>02.07.2020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03E5786-E67B-4F67-8459-2A03BCCA9EF0}" type="slidenum">
              <a:rPr lang="ru-RU" smtClean="0"/>
              <a:t>‹#›</a:t>
            </a:fld>
            <a:endParaRPr lang="ru-RU"/>
          </a:p>
        </p:txBody>
      </p:sp>
    </p:spTree>
    <p:extLst>
      <p:ext uri="{BB962C8B-B14F-4D97-AF65-F5344CB8AC3E}">
        <p14:creationId xmlns:p14="http://schemas.microsoft.com/office/powerpoint/2010/main" val="377505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AF80F-517C-42FC-95D0-603132A25DBB}" type="datetimeFigureOut">
              <a:rPr lang="ru-RU" smtClean="0"/>
              <a:t>02.07.2020</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E5786-E67B-4F67-8459-2A03BCCA9EF0}" type="slidenum">
              <a:rPr lang="ru-RU" smtClean="0"/>
              <a:t>‹#›</a:t>
            </a:fld>
            <a:endParaRPr lang="ru-RU"/>
          </a:p>
        </p:txBody>
      </p:sp>
    </p:spTree>
    <p:extLst>
      <p:ext uri="{BB962C8B-B14F-4D97-AF65-F5344CB8AC3E}">
        <p14:creationId xmlns:p14="http://schemas.microsoft.com/office/powerpoint/2010/main" val="38645162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6.wdp"/><Relationship Id="rId18" Type="http://schemas.openxmlformats.org/officeDocument/2006/relationships/image" Target="../media/image15.png"/><Relationship Id="rId3" Type="http://schemas.microsoft.com/office/2007/relationships/hdphoto" Target="../media/hdphoto1.wdp"/><Relationship Id="rId21" Type="http://schemas.microsoft.com/office/2007/relationships/hdphoto" Target="../media/hdphoto10.wdp"/><Relationship Id="rId7" Type="http://schemas.microsoft.com/office/2007/relationships/hdphoto" Target="../media/hdphoto3.wdp"/><Relationship Id="rId12" Type="http://schemas.openxmlformats.org/officeDocument/2006/relationships/image" Target="../media/image12.png"/><Relationship Id="rId17" Type="http://schemas.microsoft.com/office/2007/relationships/hdphoto" Target="../media/hdphoto8.wdp"/><Relationship Id="rId2" Type="http://schemas.openxmlformats.org/officeDocument/2006/relationships/image" Target="../media/image7.png"/><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1.png"/><Relationship Id="rId19" Type="http://schemas.microsoft.com/office/2007/relationships/hdphoto" Target="../media/hdphoto9.wdp"/><Relationship Id="rId4" Type="http://schemas.openxmlformats.org/officeDocument/2006/relationships/image" Target="../media/image8.png"/><Relationship Id="rId9" Type="http://schemas.microsoft.com/office/2007/relationships/hdphoto" Target="../media/hdphoto4.wdp"/><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661894"/>
            <a:ext cx="9144000" cy="2444490"/>
          </a:xfrm>
        </p:spPr>
        <p:txBody>
          <a:bodyPr>
            <a:normAutofit/>
          </a:bodyPr>
          <a:lstStyle/>
          <a:p>
            <a:r>
              <a:rPr lang="en-US" sz="2800" b="1" dirty="0">
                <a:solidFill>
                  <a:srgbClr val="0B4D91"/>
                </a:solidFill>
                <a:latin typeface="Arial" panose="020B0604020202020204" pitchFamily="34" charset="0"/>
                <a:ea typeface="+mn-ea"/>
                <a:cs typeface="Arial" panose="020B0604020202020204" pitchFamily="34" charset="0"/>
              </a:rPr>
              <a:t>Bogdan GORELKIN</a:t>
            </a:r>
            <a:br>
              <a:rPr lang="en-US" sz="2800" b="1" dirty="0">
                <a:solidFill>
                  <a:srgbClr val="0B4D91"/>
                </a:solidFill>
                <a:latin typeface="Arial" panose="020B0604020202020204" pitchFamily="34" charset="0"/>
                <a:ea typeface="+mn-ea"/>
                <a:cs typeface="Arial" panose="020B0604020202020204" pitchFamily="34" charset="0"/>
              </a:rPr>
            </a:br>
            <a:r>
              <a:rPr lang="en-US" sz="2800" b="1" dirty="0">
                <a:solidFill>
                  <a:srgbClr val="0B4D91"/>
                </a:solidFill>
                <a:latin typeface="Arial" panose="020B0604020202020204" pitchFamily="34" charset="0"/>
                <a:ea typeface="+mn-ea"/>
                <a:cs typeface="Arial" panose="020B0604020202020204" pitchFamily="34" charset="0"/>
              </a:rPr>
              <a:t>M2-WET</a:t>
            </a:r>
            <a:br>
              <a:rPr lang="ru-RU" sz="2800" b="1" dirty="0">
                <a:solidFill>
                  <a:srgbClr val="0B4D91"/>
                </a:solidFill>
                <a:latin typeface="Arial" panose="020B0604020202020204" pitchFamily="34" charset="0"/>
                <a:ea typeface="+mn-ea"/>
                <a:cs typeface="Arial" panose="020B0604020202020204" pitchFamily="34" charset="0"/>
              </a:rPr>
            </a:br>
            <a:br>
              <a:rPr lang="en-US" sz="2800" b="1" dirty="0">
                <a:solidFill>
                  <a:srgbClr val="0B4D91"/>
                </a:solidFill>
                <a:latin typeface="Arial" panose="020B0604020202020204" pitchFamily="34" charset="0"/>
                <a:ea typeface="+mn-ea"/>
                <a:cs typeface="Arial" panose="020B0604020202020204" pitchFamily="34" charset="0"/>
              </a:rPr>
            </a:br>
            <a:r>
              <a:rPr lang="en-US" sz="2800" b="1" dirty="0">
                <a:solidFill>
                  <a:schemeClr val="accent5">
                    <a:lumMod val="75000"/>
                  </a:schemeClr>
                </a:solidFill>
                <a:latin typeface="Arial" panose="020B0604020202020204" pitchFamily="34" charset="0"/>
                <a:ea typeface="+mn-ea"/>
                <a:cs typeface="Arial" panose="020B0604020202020204" pitchFamily="34" charset="0"/>
              </a:rPr>
              <a:t>Compatibility between security and reliability mechanisms </a:t>
            </a:r>
            <a:r>
              <a:rPr lang="en-US" sz="2800" b="1" dirty="0">
                <a:solidFill>
                  <a:srgbClr val="0B4D91"/>
                </a:solidFill>
                <a:latin typeface="Arial" panose="020B0604020202020204" pitchFamily="34" charset="0"/>
                <a:ea typeface="+mn-ea"/>
                <a:cs typeface="Arial" panose="020B0604020202020204" pitchFamily="34" charset="0"/>
              </a:rPr>
              <a:t>in </a:t>
            </a:r>
            <a:r>
              <a:rPr lang="en-US" sz="2800" b="1" dirty="0" err="1">
                <a:solidFill>
                  <a:srgbClr val="0B4D91"/>
                </a:solidFill>
                <a:latin typeface="Arial" panose="020B0604020202020204" pitchFamily="34" charset="0"/>
                <a:ea typeface="+mn-ea"/>
                <a:cs typeface="Arial" panose="020B0604020202020204" pitchFamily="34" charset="0"/>
              </a:rPr>
              <a:t>IoT</a:t>
            </a:r>
            <a:r>
              <a:rPr lang="en-US" sz="2800" b="1" dirty="0">
                <a:solidFill>
                  <a:srgbClr val="0B4D91"/>
                </a:solidFill>
                <a:latin typeface="Arial" panose="020B0604020202020204" pitchFamily="34" charset="0"/>
                <a:ea typeface="+mn-ea"/>
                <a:cs typeface="Arial" panose="020B0604020202020204" pitchFamily="34" charset="0"/>
              </a:rPr>
              <a:t> systems</a:t>
            </a:r>
            <a:endParaRPr lang="ru-RU" sz="2800" b="1" dirty="0">
              <a:solidFill>
                <a:srgbClr val="0B4D91"/>
              </a:solidFill>
              <a:latin typeface="Arial" panose="020B0604020202020204" pitchFamily="34" charset="0"/>
              <a:ea typeface="+mn-ea"/>
              <a:cs typeface="Arial" panose="020B0604020202020204" pitchFamily="34" charset="0"/>
            </a:endParaRPr>
          </a:p>
        </p:txBody>
      </p:sp>
      <p:sp>
        <p:nvSpPr>
          <p:cNvPr id="3" name="Подзаголовок 2"/>
          <p:cNvSpPr>
            <a:spLocks noGrp="1"/>
          </p:cNvSpPr>
          <p:nvPr>
            <p:ph type="subTitle" idx="1"/>
          </p:nvPr>
        </p:nvSpPr>
        <p:spPr>
          <a:xfrm>
            <a:off x="1868477" y="3690029"/>
            <a:ext cx="9309904" cy="2677368"/>
          </a:xfrm>
        </p:spPr>
        <p:txBody>
          <a:bodyPr>
            <a:normAutofit fontScale="85000" lnSpcReduction="20000"/>
          </a:bodyPr>
          <a:lstStyle/>
          <a:p>
            <a:pPr algn="r">
              <a:lnSpc>
                <a:spcPct val="30000"/>
              </a:lnSpc>
            </a:pPr>
            <a:endParaRPr lang="en-US" sz="2800" dirty="0">
              <a:solidFill>
                <a:schemeClr val="accent5">
                  <a:lumMod val="75000"/>
                </a:schemeClr>
              </a:solidFill>
            </a:endParaRPr>
          </a:p>
          <a:p>
            <a:pPr algn="r">
              <a:lnSpc>
                <a:spcPct val="30000"/>
              </a:lnSpc>
            </a:pPr>
            <a:endParaRPr lang="en-US" sz="2800" dirty="0">
              <a:solidFill>
                <a:schemeClr val="accent5">
                  <a:lumMod val="75000"/>
                </a:schemeClr>
              </a:solidFill>
            </a:endParaRPr>
          </a:p>
          <a:p>
            <a:pPr algn="r">
              <a:lnSpc>
                <a:spcPct val="30000"/>
              </a:lnSpc>
            </a:pPr>
            <a:r>
              <a:rPr lang="en-US" sz="2800" dirty="0" err="1">
                <a:solidFill>
                  <a:schemeClr val="accent5">
                    <a:lumMod val="75000"/>
                  </a:schemeClr>
                </a:solidFill>
              </a:rPr>
              <a:t>Département</a:t>
            </a:r>
            <a:r>
              <a:rPr lang="en-US" sz="2800" dirty="0">
                <a:solidFill>
                  <a:schemeClr val="accent5">
                    <a:lumMod val="75000"/>
                  </a:schemeClr>
                </a:solidFill>
              </a:rPr>
              <a:t> </a:t>
            </a:r>
            <a:r>
              <a:rPr lang="en-US" sz="2800" dirty="0" err="1">
                <a:solidFill>
                  <a:schemeClr val="accent5">
                    <a:lumMod val="75000"/>
                  </a:schemeClr>
                </a:solidFill>
              </a:rPr>
              <a:t>Électronique</a:t>
            </a:r>
            <a:r>
              <a:rPr lang="en-US" sz="2800" dirty="0">
                <a:solidFill>
                  <a:schemeClr val="accent5">
                    <a:lumMod val="75000"/>
                  </a:schemeClr>
                </a:solidFill>
              </a:rPr>
              <a:t> et Technologies </a:t>
            </a:r>
            <a:r>
              <a:rPr lang="en-US" sz="2800" dirty="0" err="1">
                <a:solidFill>
                  <a:schemeClr val="accent5">
                    <a:lumMod val="75000"/>
                  </a:schemeClr>
                </a:solidFill>
              </a:rPr>
              <a:t>Numériques</a:t>
            </a:r>
            <a:endParaRPr lang="ru-RU" sz="2800" dirty="0">
              <a:solidFill>
                <a:schemeClr val="accent5">
                  <a:lumMod val="75000"/>
                </a:schemeClr>
              </a:solidFill>
            </a:endParaRPr>
          </a:p>
          <a:p>
            <a:endParaRPr lang="en-US" sz="2800" dirty="0">
              <a:solidFill>
                <a:schemeClr val="accent5">
                  <a:lumMod val="75000"/>
                </a:schemeClr>
              </a:solidFill>
            </a:endParaRPr>
          </a:p>
          <a:p>
            <a:endParaRPr lang="en-US" sz="2800" dirty="0">
              <a:solidFill>
                <a:schemeClr val="accent5">
                  <a:lumMod val="75000"/>
                </a:schemeClr>
              </a:solidFill>
            </a:endParaRPr>
          </a:p>
          <a:p>
            <a:r>
              <a:rPr lang="en-US" sz="2800" dirty="0">
                <a:solidFill>
                  <a:schemeClr val="accent5">
                    <a:lumMod val="75000"/>
                  </a:schemeClr>
                </a:solidFill>
              </a:rPr>
              <a:t>Jury de </a:t>
            </a:r>
            <a:r>
              <a:rPr lang="en-US" sz="2800" dirty="0" err="1">
                <a:solidFill>
                  <a:schemeClr val="accent5">
                    <a:lumMod val="75000"/>
                  </a:schemeClr>
                </a:solidFill>
              </a:rPr>
              <a:t>soutenance</a:t>
            </a:r>
            <a:r>
              <a:rPr lang="en-US" sz="2800" dirty="0">
                <a:solidFill>
                  <a:schemeClr val="accent5">
                    <a:lumMod val="75000"/>
                  </a:schemeClr>
                </a:solidFill>
              </a:rPr>
              <a:t>:</a:t>
            </a:r>
          </a:p>
          <a:p>
            <a:pPr algn="r">
              <a:lnSpc>
                <a:spcPct val="30000"/>
              </a:lnSpc>
            </a:pPr>
            <a:r>
              <a:rPr lang="en-US" dirty="0">
                <a:solidFill>
                  <a:schemeClr val="accent5">
                    <a:lumMod val="75000"/>
                  </a:schemeClr>
                </a:solidFill>
              </a:rPr>
              <a:t>	</a:t>
            </a:r>
          </a:p>
          <a:p>
            <a:pPr algn="r">
              <a:lnSpc>
                <a:spcPct val="30000"/>
              </a:lnSpc>
            </a:pPr>
            <a:r>
              <a:rPr lang="en-US" dirty="0"/>
              <a:t>Sebastien PILLEMENT</a:t>
            </a:r>
            <a:endParaRPr lang="ru-RU" dirty="0"/>
          </a:p>
          <a:p>
            <a:pPr algn="r">
              <a:lnSpc>
                <a:spcPct val="30000"/>
              </a:lnSpc>
            </a:pPr>
            <a:endParaRPr lang="en-US" dirty="0"/>
          </a:p>
          <a:p>
            <a:pPr algn="r">
              <a:lnSpc>
                <a:spcPct val="30000"/>
              </a:lnSpc>
            </a:pPr>
            <a:r>
              <a:rPr lang="en-US" dirty="0"/>
              <a:t>Maria MENDEZ REAL </a:t>
            </a:r>
          </a:p>
          <a:p>
            <a:pPr algn="r">
              <a:lnSpc>
                <a:spcPct val="30000"/>
              </a:lnSpc>
            </a:pPr>
            <a:endParaRPr lang="en-US" dirty="0">
              <a:solidFill>
                <a:schemeClr val="accent5">
                  <a:lumMod val="75000"/>
                </a:schemeClr>
              </a:solidFill>
            </a:endParaRPr>
          </a:p>
          <a:p>
            <a:pPr>
              <a:lnSpc>
                <a:spcPct val="30000"/>
              </a:lnSpc>
            </a:pPr>
            <a:r>
              <a:rPr lang="en-US" dirty="0">
                <a:solidFill>
                  <a:schemeClr val="accent5">
                    <a:lumMod val="75000"/>
                  </a:schemeClr>
                </a:solidFill>
              </a:rPr>
              <a:t>Nantes 2020 </a:t>
            </a:r>
            <a:endParaRPr lang="ru-RU" sz="2800" dirty="0">
              <a:solidFill>
                <a:schemeClr val="accent5">
                  <a:lumMod val="75000"/>
                </a:schemeClr>
              </a:solidFill>
            </a:endParaRPr>
          </a:p>
        </p:txBody>
      </p:sp>
      <p:pic>
        <p:nvPicPr>
          <p:cNvPr id="4" name="Рисунок 3"/>
          <p:cNvPicPr>
            <a:picLocks noChangeAspect="1"/>
          </p:cNvPicPr>
          <p:nvPr/>
        </p:nvPicPr>
        <p:blipFill>
          <a:blip r:embed="rId2"/>
          <a:stretch>
            <a:fillRect/>
          </a:stretch>
        </p:blipFill>
        <p:spPr>
          <a:xfrm>
            <a:off x="5281612" y="237331"/>
            <a:ext cx="1628775" cy="571500"/>
          </a:xfrm>
          <a:prstGeom prst="rect">
            <a:avLst/>
          </a:prstGeom>
        </p:spPr>
      </p:pic>
      <p:pic>
        <p:nvPicPr>
          <p:cNvPr id="5" name="Picture 2">
            <a:extLst>
              <a:ext uri="{FF2B5EF4-FFF2-40B4-BE49-F238E27FC236}">
                <a16:creationId xmlns:a16="http://schemas.microsoft.com/office/drawing/2014/main" id="{4E8490A9-487A-45A3-B480-FAAF9EE13C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4763" y="74612"/>
            <a:ext cx="2027237"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mg_1112257784071">
            <a:extLst>
              <a:ext uri="{FF2B5EF4-FFF2-40B4-BE49-F238E27FC236}">
                <a16:creationId xmlns:a16="http://schemas.microsoft.com/office/drawing/2014/main" id="{7718CC80-F298-4246-B0E1-1CA3AFC18A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 y="6350"/>
            <a:ext cx="18526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659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8496300" cy="1325563"/>
          </a:xfrm>
        </p:spPr>
        <p:txBody>
          <a:bodyPr>
            <a:noAutofit/>
          </a:bodyPr>
          <a:lstStyle/>
          <a:p>
            <a:pPr lvl="1" algn="l" rtl="0">
              <a:lnSpc>
                <a:spcPct val="90000"/>
              </a:lnSpc>
              <a:spcBef>
                <a:spcPct val="0"/>
              </a:spcBef>
            </a:pPr>
            <a:r>
              <a:rPr lang="en-US" sz="4800" dirty="0">
                <a:solidFill>
                  <a:srgbClr val="0D5095"/>
                </a:solidFill>
              </a:rPr>
              <a:t>Side Channel Attacks</a:t>
            </a:r>
            <a:r>
              <a:rPr lang="ru-RU" sz="4800" dirty="0">
                <a:solidFill>
                  <a:srgbClr val="0D5095"/>
                </a:solidFill>
              </a:rPr>
              <a:t> (</a:t>
            </a:r>
            <a:r>
              <a:rPr lang="en-US" sz="4800" dirty="0">
                <a:solidFill>
                  <a:srgbClr val="0D5095"/>
                </a:solidFill>
              </a:rPr>
              <a:t>SCA)</a:t>
            </a:r>
            <a:endParaRPr lang="ru-RU" sz="4800" dirty="0">
              <a:solidFill>
                <a:srgbClr val="0D5095"/>
              </a:solidFill>
            </a:endParaRPr>
          </a:p>
        </p:txBody>
      </p:sp>
      <p:sp>
        <p:nvSpPr>
          <p:cNvPr id="23" name="Text Box 12"/>
          <p:cNvSpPr txBox="1">
            <a:spLocks noChangeArrowheads="1"/>
          </p:cNvSpPr>
          <p:nvPr/>
        </p:nvSpPr>
        <p:spPr bwMode="auto">
          <a:xfrm>
            <a:off x="11835812" y="639633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9</a:t>
            </a:r>
            <a:endParaRPr lang="ru-RU" altLang="ru-RU" sz="2400" dirty="0">
              <a:solidFill>
                <a:srgbClr val="0B4D91"/>
              </a:solidFill>
            </a:endParaRPr>
          </a:p>
        </p:txBody>
      </p:sp>
      <p:sp>
        <p:nvSpPr>
          <p:cNvPr id="63" name="Rectangle 15">
            <a:extLst>
              <a:ext uri="{FF2B5EF4-FFF2-40B4-BE49-F238E27FC236}">
                <a16:creationId xmlns:a16="http://schemas.microsoft.com/office/drawing/2014/main" id="{576E646D-D56C-49AD-A063-C9BA42E65D49}"/>
              </a:ext>
            </a:extLst>
          </p:cNvPr>
          <p:cNvSpPr>
            <a:spLocks noChangeArrowheads="1"/>
          </p:cNvSpPr>
          <p:nvPr/>
        </p:nvSpPr>
        <p:spPr bwMode="auto">
          <a:xfrm>
            <a:off x="759189" y="1222457"/>
            <a:ext cx="3116396" cy="338554"/>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Computing process control</a:t>
            </a:r>
          </a:p>
        </p:txBody>
      </p:sp>
      <p:sp>
        <p:nvSpPr>
          <p:cNvPr id="8" name="Rectangle 17">
            <a:extLst>
              <a:ext uri="{FF2B5EF4-FFF2-40B4-BE49-F238E27FC236}">
                <a16:creationId xmlns:a16="http://schemas.microsoft.com/office/drawing/2014/main" id="{E3ED94CA-9ECA-4851-B26F-1E4F444D6CA0}"/>
              </a:ext>
            </a:extLst>
          </p:cNvPr>
          <p:cNvSpPr>
            <a:spLocks noChangeArrowheads="1"/>
          </p:cNvSpPr>
          <p:nvPr/>
        </p:nvSpPr>
        <p:spPr bwMode="auto">
          <a:xfrm>
            <a:off x="3585232" y="1701373"/>
            <a:ext cx="7970635"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Passive - the attacker receives information without noticeable impact on the system</a:t>
            </a:r>
            <a:endParaRPr lang="ru-RU" altLang="ru-RU" sz="1200" dirty="0">
              <a:solidFill>
                <a:schemeClr val="accent5"/>
              </a:solidFill>
            </a:endParaRPr>
          </a:p>
        </p:txBody>
      </p:sp>
      <p:sp>
        <p:nvSpPr>
          <p:cNvPr id="9" name="Rectangle 17">
            <a:extLst>
              <a:ext uri="{FF2B5EF4-FFF2-40B4-BE49-F238E27FC236}">
                <a16:creationId xmlns:a16="http://schemas.microsoft.com/office/drawing/2014/main" id="{4D58BD24-697E-4511-9D79-C356E55313E7}"/>
              </a:ext>
            </a:extLst>
          </p:cNvPr>
          <p:cNvSpPr>
            <a:spLocks noChangeArrowheads="1"/>
          </p:cNvSpPr>
          <p:nvPr/>
        </p:nvSpPr>
        <p:spPr bwMode="auto">
          <a:xfrm>
            <a:off x="3585231" y="2108582"/>
            <a:ext cx="7970635"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Active - the attacker acts on the system, as a result of which its behavior changes</a:t>
            </a:r>
            <a:endParaRPr lang="ru-RU" altLang="ru-RU" sz="1200" dirty="0">
              <a:solidFill>
                <a:schemeClr val="accent5"/>
              </a:solidFill>
            </a:endParaRPr>
          </a:p>
        </p:txBody>
      </p:sp>
      <p:sp>
        <p:nvSpPr>
          <p:cNvPr id="15" name="Rectangle 15">
            <a:extLst>
              <a:ext uri="{FF2B5EF4-FFF2-40B4-BE49-F238E27FC236}">
                <a16:creationId xmlns:a16="http://schemas.microsoft.com/office/drawing/2014/main" id="{591B024D-8392-4D4F-8F4D-095CBA3A6E9A}"/>
              </a:ext>
            </a:extLst>
          </p:cNvPr>
          <p:cNvSpPr>
            <a:spLocks noChangeArrowheads="1"/>
          </p:cNvSpPr>
          <p:nvPr/>
        </p:nvSpPr>
        <p:spPr bwMode="auto">
          <a:xfrm>
            <a:off x="759188" y="2672990"/>
            <a:ext cx="3116396" cy="338554"/>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Analysis Method Used</a:t>
            </a:r>
          </a:p>
        </p:txBody>
      </p:sp>
      <p:sp>
        <p:nvSpPr>
          <p:cNvPr id="16" name="Rectangle 17">
            <a:extLst>
              <a:ext uri="{FF2B5EF4-FFF2-40B4-BE49-F238E27FC236}">
                <a16:creationId xmlns:a16="http://schemas.microsoft.com/office/drawing/2014/main" id="{564F61F0-50B0-4C80-AEE1-3A26695C09C4}"/>
              </a:ext>
            </a:extLst>
          </p:cNvPr>
          <p:cNvSpPr>
            <a:spLocks noChangeArrowheads="1"/>
          </p:cNvSpPr>
          <p:nvPr/>
        </p:nvSpPr>
        <p:spPr bwMode="auto">
          <a:xfrm>
            <a:off x="3585230" y="3115849"/>
            <a:ext cx="7970635"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Simple SCA -</a:t>
            </a:r>
            <a:r>
              <a:rPr lang="ru-RU" sz="1200" dirty="0">
                <a:solidFill>
                  <a:schemeClr val="accent5"/>
                </a:solidFill>
              </a:rPr>
              <a:t> </a:t>
            </a:r>
            <a:r>
              <a:rPr lang="en-US" sz="1200" dirty="0">
                <a:solidFill>
                  <a:schemeClr val="accent5"/>
                </a:solidFill>
              </a:rPr>
              <a:t>study of the direct relationship between the processes in the device and the information received</a:t>
            </a:r>
            <a:endParaRPr lang="ru-RU" altLang="ru-RU" sz="1200" dirty="0">
              <a:solidFill>
                <a:schemeClr val="accent5"/>
              </a:solidFill>
            </a:endParaRPr>
          </a:p>
        </p:txBody>
      </p:sp>
      <p:sp>
        <p:nvSpPr>
          <p:cNvPr id="18" name="Rectangle 15">
            <a:extLst>
              <a:ext uri="{FF2B5EF4-FFF2-40B4-BE49-F238E27FC236}">
                <a16:creationId xmlns:a16="http://schemas.microsoft.com/office/drawing/2014/main" id="{8D3A4A88-3209-4D3A-BEED-30A437CF4165}"/>
              </a:ext>
            </a:extLst>
          </p:cNvPr>
          <p:cNvSpPr>
            <a:spLocks noChangeArrowheads="1"/>
          </p:cNvSpPr>
          <p:nvPr/>
        </p:nvSpPr>
        <p:spPr bwMode="auto">
          <a:xfrm>
            <a:off x="759188" y="4123116"/>
            <a:ext cx="3116396" cy="338554"/>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System Access Method</a:t>
            </a:r>
          </a:p>
        </p:txBody>
      </p:sp>
      <p:sp>
        <p:nvSpPr>
          <p:cNvPr id="19" name="Rectangle 17">
            <a:extLst>
              <a:ext uri="{FF2B5EF4-FFF2-40B4-BE49-F238E27FC236}">
                <a16:creationId xmlns:a16="http://schemas.microsoft.com/office/drawing/2014/main" id="{D5F4F284-719B-450B-999E-E8CE07930BC4}"/>
              </a:ext>
            </a:extLst>
          </p:cNvPr>
          <p:cNvSpPr>
            <a:spLocks noChangeArrowheads="1"/>
          </p:cNvSpPr>
          <p:nvPr/>
        </p:nvSpPr>
        <p:spPr bwMode="auto">
          <a:xfrm>
            <a:off x="3585230" y="4588906"/>
            <a:ext cx="7970635"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Invasive - opening the system with a cryptanalyst and gaining direct access to internal components</a:t>
            </a:r>
            <a:endParaRPr lang="ru-RU" altLang="ru-RU" sz="1200" dirty="0">
              <a:solidFill>
                <a:schemeClr val="accent5"/>
              </a:solidFill>
            </a:endParaRPr>
          </a:p>
        </p:txBody>
      </p:sp>
      <p:sp>
        <p:nvSpPr>
          <p:cNvPr id="20" name="Rectangle 17">
            <a:extLst>
              <a:ext uri="{FF2B5EF4-FFF2-40B4-BE49-F238E27FC236}">
                <a16:creationId xmlns:a16="http://schemas.microsoft.com/office/drawing/2014/main" id="{EF6C5B80-2307-49A2-8E91-5825D8EA3CD6}"/>
              </a:ext>
            </a:extLst>
          </p:cNvPr>
          <p:cNvSpPr>
            <a:spLocks noChangeArrowheads="1"/>
          </p:cNvSpPr>
          <p:nvPr/>
        </p:nvSpPr>
        <p:spPr bwMode="auto">
          <a:xfrm>
            <a:off x="3585230" y="4981348"/>
            <a:ext cx="7970635"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Semi-invasive - impact on internal components occurs without direct contact with the device</a:t>
            </a:r>
            <a:endParaRPr lang="ru-RU" altLang="ru-RU" sz="1200" dirty="0">
              <a:solidFill>
                <a:schemeClr val="accent5"/>
              </a:solidFill>
            </a:endParaRPr>
          </a:p>
        </p:txBody>
      </p:sp>
      <p:sp>
        <p:nvSpPr>
          <p:cNvPr id="21" name="Rectangle 17">
            <a:extLst>
              <a:ext uri="{FF2B5EF4-FFF2-40B4-BE49-F238E27FC236}">
                <a16:creationId xmlns:a16="http://schemas.microsoft.com/office/drawing/2014/main" id="{D83813FA-D22E-4231-8B02-D51E74C02530}"/>
              </a:ext>
            </a:extLst>
          </p:cNvPr>
          <p:cNvSpPr>
            <a:spLocks noChangeArrowheads="1"/>
          </p:cNvSpPr>
          <p:nvPr/>
        </p:nvSpPr>
        <p:spPr bwMode="auto">
          <a:xfrm>
            <a:off x="3585230" y="5421106"/>
            <a:ext cx="7970635"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Non-invasive - without affecting the system under study, only externally available information is used</a:t>
            </a:r>
            <a:endParaRPr lang="ru-RU" altLang="ru-RU" sz="1200" dirty="0">
              <a:solidFill>
                <a:schemeClr val="accent5"/>
              </a:solidFill>
            </a:endParaRPr>
          </a:p>
        </p:txBody>
      </p:sp>
      <p:sp>
        <p:nvSpPr>
          <p:cNvPr id="22" name="Rectangle 17">
            <a:extLst>
              <a:ext uri="{FF2B5EF4-FFF2-40B4-BE49-F238E27FC236}">
                <a16:creationId xmlns:a16="http://schemas.microsoft.com/office/drawing/2014/main" id="{FEEB0E15-40AA-439E-AFD3-3CABD9000320}"/>
              </a:ext>
            </a:extLst>
          </p:cNvPr>
          <p:cNvSpPr>
            <a:spLocks noChangeArrowheads="1"/>
          </p:cNvSpPr>
          <p:nvPr/>
        </p:nvSpPr>
        <p:spPr bwMode="auto">
          <a:xfrm>
            <a:off x="3585230" y="3503003"/>
            <a:ext cx="7970635" cy="461665"/>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Differential SCA - use statistical methods to study the dependence of input data on information obtained through a third-party channel</a:t>
            </a:r>
            <a:endParaRPr lang="ru-RU" altLang="ru-RU" sz="1200" dirty="0">
              <a:solidFill>
                <a:schemeClr val="accent5"/>
              </a:solidFill>
            </a:endParaRPr>
          </a:p>
        </p:txBody>
      </p:sp>
    </p:spTree>
    <p:extLst>
      <p:ext uri="{BB962C8B-B14F-4D97-AF65-F5344CB8AC3E}">
        <p14:creationId xmlns:p14="http://schemas.microsoft.com/office/powerpoint/2010/main" val="3492739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67050" y="310380"/>
            <a:ext cx="8496300" cy="1325563"/>
          </a:xfrm>
        </p:spPr>
        <p:txBody>
          <a:bodyPr>
            <a:noAutofit/>
          </a:bodyPr>
          <a:lstStyle/>
          <a:p>
            <a:pPr lvl="1" algn="l" rtl="0">
              <a:lnSpc>
                <a:spcPct val="90000"/>
              </a:lnSpc>
              <a:spcBef>
                <a:spcPct val="0"/>
              </a:spcBef>
            </a:pPr>
            <a:r>
              <a:rPr lang="en-US" sz="4800" dirty="0">
                <a:solidFill>
                  <a:srgbClr val="0D5095"/>
                </a:solidFill>
              </a:rPr>
              <a:t>Temperature attacks</a:t>
            </a:r>
            <a:endParaRPr lang="ru-RU" sz="4800" dirty="0">
              <a:solidFill>
                <a:srgbClr val="0D5095"/>
              </a:solidFill>
            </a:endParaRPr>
          </a:p>
        </p:txBody>
      </p:sp>
      <p:sp>
        <p:nvSpPr>
          <p:cNvPr id="23" name="Text Box 12"/>
          <p:cNvSpPr txBox="1">
            <a:spLocks noChangeArrowheads="1"/>
          </p:cNvSpPr>
          <p:nvPr/>
        </p:nvSpPr>
        <p:spPr bwMode="auto">
          <a:xfrm>
            <a:off x="11664291" y="6396335"/>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10</a:t>
            </a:r>
            <a:endParaRPr lang="ru-RU" altLang="ru-RU" sz="2400" dirty="0">
              <a:solidFill>
                <a:srgbClr val="0B4D91"/>
              </a:solidFill>
            </a:endParaRPr>
          </a:p>
        </p:txBody>
      </p:sp>
      <p:pic>
        <p:nvPicPr>
          <p:cNvPr id="3" name="Рисунок 2">
            <a:extLst>
              <a:ext uri="{FF2B5EF4-FFF2-40B4-BE49-F238E27FC236}">
                <a16:creationId xmlns:a16="http://schemas.microsoft.com/office/drawing/2014/main" id="{0294AA07-4CA8-4EAB-9496-D1B3D52C6A46}"/>
              </a:ext>
            </a:extLst>
          </p:cNvPr>
          <p:cNvPicPr>
            <a:picLocks noChangeAspect="1"/>
          </p:cNvPicPr>
          <p:nvPr/>
        </p:nvPicPr>
        <p:blipFill>
          <a:blip r:embed="rId2"/>
          <a:stretch>
            <a:fillRect/>
          </a:stretch>
        </p:blipFill>
        <p:spPr>
          <a:xfrm>
            <a:off x="628650" y="1587134"/>
            <a:ext cx="7896750" cy="3136899"/>
          </a:xfrm>
          <a:prstGeom prst="rect">
            <a:avLst/>
          </a:prstGeom>
        </p:spPr>
      </p:pic>
      <p:sp>
        <p:nvSpPr>
          <p:cNvPr id="24" name="Rectangle 17">
            <a:extLst>
              <a:ext uri="{FF2B5EF4-FFF2-40B4-BE49-F238E27FC236}">
                <a16:creationId xmlns:a16="http://schemas.microsoft.com/office/drawing/2014/main" id="{16ED154C-ED7C-4F00-B8E3-F4DF6F239E78}"/>
              </a:ext>
            </a:extLst>
          </p:cNvPr>
          <p:cNvSpPr>
            <a:spLocks noChangeArrowheads="1"/>
          </p:cNvSpPr>
          <p:nvPr/>
        </p:nvSpPr>
        <p:spPr bwMode="auto">
          <a:xfrm>
            <a:off x="628650" y="4909405"/>
            <a:ext cx="7896750" cy="276999"/>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Distribution of fault occurrence between 150 and 160 ◦C. Mean </a:t>
            </a:r>
            <a:r>
              <a:rPr lang="en-US" sz="1200" dirty="0" err="1">
                <a:solidFill>
                  <a:schemeClr val="accent5"/>
                </a:solidFill>
              </a:rPr>
              <a:t>faultinduction</a:t>
            </a:r>
            <a:r>
              <a:rPr lang="en-US" sz="1200" dirty="0">
                <a:solidFill>
                  <a:schemeClr val="accent5"/>
                </a:solidFill>
              </a:rPr>
              <a:t> temperature is 154.4 ◦C.</a:t>
            </a:r>
            <a:endParaRPr lang="ru-RU" altLang="ru-RU" sz="1200" dirty="0">
              <a:solidFill>
                <a:schemeClr val="accent5"/>
              </a:solidFill>
            </a:endParaRPr>
          </a:p>
        </p:txBody>
      </p:sp>
      <p:sp>
        <p:nvSpPr>
          <p:cNvPr id="7" name="Прямоугольник 6">
            <a:extLst>
              <a:ext uri="{FF2B5EF4-FFF2-40B4-BE49-F238E27FC236}">
                <a16:creationId xmlns:a16="http://schemas.microsoft.com/office/drawing/2014/main" id="{4ABB41CA-32FA-4A3B-8F4C-4905EFA0D2B9}"/>
              </a:ext>
            </a:extLst>
          </p:cNvPr>
          <p:cNvSpPr/>
          <p:nvPr/>
        </p:nvSpPr>
        <p:spPr>
          <a:xfrm>
            <a:off x="5172075" y="6245585"/>
            <a:ext cx="6096000" cy="523220"/>
          </a:xfrm>
          <a:prstGeom prst="rect">
            <a:avLst/>
          </a:prstGeom>
        </p:spPr>
        <p:txBody>
          <a:bodyPr>
            <a:spAutoFit/>
          </a:bodyPr>
          <a:lstStyle/>
          <a:p>
            <a:r>
              <a:rPr lang="ru-RU" sz="1400" dirty="0">
                <a:solidFill>
                  <a:srgbClr val="000000"/>
                </a:solidFill>
                <a:latin typeface="Times New Roman" panose="02020603050405020304" pitchFamily="18" charset="0"/>
                <a:ea typeface="Times New Roman" panose="02020603050405020304" pitchFamily="18" charset="0"/>
              </a:rPr>
              <a:t>*</a:t>
            </a:r>
            <a:r>
              <a:rPr lang="fr-FR" sz="1400" dirty="0">
                <a:solidFill>
                  <a:srgbClr val="000000"/>
                </a:solidFill>
                <a:latin typeface="Times New Roman" panose="02020603050405020304" pitchFamily="18" charset="0"/>
                <a:ea typeface="Times New Roman" panose="02020603050405020304" pitchFamily="18" charset="0"/>
              </a:rPr>
              <a:t>Hutter M., Schmidt M. (2014). The </a:t>
            </a:r>
            <a:r>
              <a:rPr lang="fr-FR" sz="1400" dirty="0" err="1">
                <a:solidFill>
                  <a:srgbClr val="000000"/>
                </a:solidFill>
                <a:latin typeface="Times New Roman" panose="02020603050405020304" pitchFamily="18" charset="0"/>
                <a:ea typeface="Times New Roman" panose="02020603050405020304" pitchFamily="18" charset="0"/>
              </a:rPr>
              <a:t>Temperature</a:t>
            </a:r>
            <a:r>
              <a:rPr lang="fr-FR" sz="1400" dirty="0">
                <a:solidFill>
                  <a:srgbClr val="000000"/>
                </a:solidFill>
                <a:latin typeface="Times New Roman" panose="02020603050405020304" pitchFamily="18" charset="0"/>
                <a:ea typeface="Times New Roman" panose="02020603050405020304" pitchFamily="18" charset="0"/>
              </a:rPr>
              <a:t> </a:t>
            </a:r>
            <a:r>
              <a:rPr lang="fr-FR" sz="1400" dirty="0" err="1">
                <a:solidFill>
                  <a:srgbClr val="000000"/>
                </a:solidFill>
                <a:latin typeface="Times New Roman" panose="02020603050405020304" pitchFamily="18" charset="0"/>
                <a:ea typeface="Times New Roman" panose="02020603050405020304" pitchFamily="18" charset="0"/>
              </a:rPr>
              <a:t>Side</a:t>
            </a:r>
            <a:r>
              <a:rPr lang="fr-FR" sz="1400" dirty="0">
                <a:solidFill>
                  <a:srgbClr val="000000"/>
                </a:solidFill>
                <a:latin typeface="Times New Roman" panose="02020603050405020304" pitchFamily="18" charset="0"/>
                <a:ea typeface="Times New Roman" panose="02020603050405020304" pitchFamily="18" charset="0"/>
              </a:rPr>
              <a:t> Channel and </a:t>
            </a:r>
            <a:r>
              <a:rPr lang="fr-FR" sz="1400" dirty="0" err="1">
                <a:solidFill>
                  <a:srgbClr val="000000"/>
                </a:solidFill>
                <a:latin typeface="Times New Roman" panose="02020603050405020304" pitchFamily="18" charset="0"/>
                <a:ea typeface="Times New Roman" panose="02020603050405020304" pitchFamily="18" charset="0"/>
              </a:rPr>
              <a:t>Heating</a:t>
            </a:r>
            <a:r>
              <a:rPr lang="fr-FR" sz="1400" dirty="0">
                <a:solidFill>
                  <a:srgbClr val="000000"/>
                </a:solidFill>
                <a:latin typeface="Times New Roman" panose="02020603050405020304" pitchFamily="18" charset="0"/>
                <a:ea typeface="Times New Roman" panose="02020603050405020304" pitchFamily="18" charset="0"/>
              </a:rPr>
              <a:t> </a:t>
            </a:r>
            <a:r>
              <a:rPr lang="fr-FR" sz="1400" dirty="0" err="1">
                <a:solidFill>
                  <a:srgbClr val="000000"/>
                </a:solidFill>
                <a:latin typeface="Times New Roman" panose="02020603050405020304" pitchFamily="18" charset="0"/>
                <a:ea typeface="Times New Roman" panose="02020603050405020304" pitchFamily="18" charset="0"/>
              </a:rPr>
              <a:t>Fault</a:t>
            </a:r>
            <a:r>
              <a:rPr lang="fr-FR" sz="1400" dirty="0">
                <a:solidFill>
                  <a:srgbClr val="000000"/>
                </a:solidFill>
                <a:latin typeface="Times New Roman" panose="02020603050405020304" pitchFamily="18" charset="0"/>
                <a:ea typeface="Times New Roman" panose="02020603050405020304" pitchFamily="18" charset="0"/>
              </a:rPr>
              <a:t> </a:t>
            </a:r>
            <a:r>
              <a:rPr lang="fr-FR" sz="1400" dirty="0" err="1">
                <a:solidFill>
                  <a:srgbClr val="000000"/>
                </a:solidFill>
                <a:latin typeface="Times New Roman" panose="02020603050405020304" pitchFamily="18" charset="0"/>
                <a:ea typeface="Times New Roman" panose="02020603050405020304" pitchFamily="18" charset="0"/>
              </a:rPr>
              <a:t>Attacks</a:t>
            </a:r>
            <a:r>
              <a:rPr lang="fr-FR" sz="1400" dirty="0">
                <a:solidFill>
                  <a:srgbClr val="000000"/>
                </a:solidFill>
                <a:latin typeface="Times New Roman" panose="02020603050405020304" pitchFamily="18" charset="0"/>
                <a:ea typeface="Times New Roman" panose="02020603050405020304" pitchFamily="18" charset="0"/>
              </a:rPr>
              <a:t>. </a:t>
            </a:r>
            <a:r>
              <a:rPr lang="fr-FR" sz="1400" i="1" dirty="0" err="1">
                <a:solidFill>
                  <a:srgbClr val="000000"/>
                </a:solidFill>
                <a:latin typeface="Times New Roman" panose="02020603050405020304" pitchFamily="18" charset="0"/>
                <a:ea typeface="Times New Roman" panose="02020603050405020304" pitchFamily="18" charset="0"/>
              </a:rPr>
              <a:t>Cryptography</a:t>
            </a:r>
            <a:r>
              <a:rPr lang="fr-FR" sz="1400" i="1" dirty="0">
                <a:solidFill>
                  <a:srgbClr val="000000"/>
                </a:solidFill>
                <a:latin typeface="Times New Roman" panose="02020603050405020304" pitchFamily="18" charset="0"/>
                <a:ea typeface="Times New Roman" panose="02020603050405020304" pitchFamily="18" charset="0"/>
              </a:rPr>
              <a:t> </a:t>
            </a:r>
            <a:r>
              <a:rPr lang="fr-FR" sz="1400" i="1" dirty="0" err="1">
                <a:solidFill>
                  <a:srgbClr val="000000"/>
                </a:solidFill>
                <a:latin typeface="Times New Roman" panose="02020603050405020304" pitchFamily="18" charset="0"/>
                <a:ea typeface="Times New Roman" panose="02020603050405020304" pitchFamily="18" charset="0"/>
              </a:rPr>
              <a:t>ePrint</a:t>
            </a:r>
            <a:r>
              <a:rPr lang="fr-FR" sz="1400" i="1" dirty="0">
                <a:solidFill>
                  <a:srgbClr val="000000"/>
                </a:solidFill>
                <a:latin typeface="Times New Roman" panose="02020603050405020304" pitchFamily="18" charset="0"/>
                <a:ea typeface="Times New Roman" panose="02020603050405020304" pitchFamily="18" charset="0"/>
              </a:rPr>
              <a:t> Archive</a:t>
            </a:r>
            <a:r>
              <a:rPr lang="fr-FR" sz="1400" dirty="0">
                <a:solidFill>
                  <a:srgbClr val="000000"/>
                </a:solidFill>
                <a:latin typeface="Times New Roman" panose="02020603050405020304" pitchFamily="18" charset="0"/>
                <a:ea typeface="Times New Roman" panose="02020603050405020304" pitchFamily="18" charset="0"/>
              </a:rPr>
              <a:t>, 190</a:t>
            </a:r>
            <a:endParaRPr lang="ru-RU" sz="1400" dirty="0"/>
          </a:p>
        </p:txBody>
      </p:sp>
      <p:sp>
        <p:nvSpPr>
          <p:cNvPr id="26" name="Rectangle 16">
            <a:extLst>
              <a:ext uri="{FF2B5EF4-FFF2-40B4-BE49-F238E27FC236}">
                <a16:creationId xmlns:a16="http://schemas.microsoft.com/office/drawing/2014/main" id="{B69B4BD4-3B2A-4929-BF45-5C9EE4A8C3E1}"/>
              </a:ext>
            </a:extLst>
          </p:cNvPr>
          <p:cNvSpPr>
            <a:spLocks noChangeArrowheads="1"/>
          </p:cNvSpPr>
          <p:nvPr/>
        </p:nvSpPr>
        <p:spPr bwMode="auto">
          <a:xfrm>
            <a:off x="8597837" y="2161637"/>
            <a:ext cx="3413188" cy="2655947"/>
          </a:xfrm>
          <a:prstGeom prst="rect">
            <a:avLst/>
          </a:prstGeom>
          <a:solidFill>
            <a:srgbClr val="0B4D91"/>
          </a:solidFill>
          <a:ln w="9525">
            <a:solidFill>
              <a:schemeClr val="bg1"/>
            </a:solidFill>
            <a:miter lim="800000"/>
            <a:headEnd/>
            <a:tailEnd/>
          </a:ln>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36000" algn="ctr">
              <a:spcBef>
                <a:spcPts val="0"/>
              </a:spcBef>
              <a:buNone/>
            </a:pPr>
            <a:r>
              <a:rPr lang="en-US" altLang="ru-RU" sz="1600" dirty="0">
                <a:solidFill>
                  <a:schemeClr val="bg1"/>
                </a:solidFill>
              </a:rPr>
              <a:t>When implementing cryptographic device algorithms</a:t>
            </a:r>
          </a:p>
          <a:p>
            <a:pPr marL="0" indent="36000" algn="ctr">
              <a:spcBef>
                <a:spcPts val="0"/>
              </a:spcBef>
              <a:buNone/>
            </a:pPr>
            <a:r>
              <a:rPr lang="en-US" altLang="ru-RU" sz="1600" dirty="0">
                <a:solidFill>
                  <a:schemeClr val="bg1"/>
                </a:solidFill>
              </a:rPr>
              <a:t>store the secret key in non-volatile memory and, if necessary, load it into SRAM. This key is always loaded into the same memory location in SRAM, because software code or hardware implementation is usually specified and cannot be changed.</a:t>
            </a:r>
          </a:p>
        </p:txBody>
      </p:sp>
    </p:spTree>
    <p:extLst>
      <p:ext uri="{BB962C8B-B14F-4D97-AF65-F5344CB8AC3E}">
        <p14:creationId xmlns:p14="http://schemas.microsoft.com/office/powerpoint/2010/main" val="3413941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lvl="1" algn="ctr" rtl="0">
              <a:lnSpc>
                <a:spcPct val="90000"/>
              </a:lnSpc>
              <a:spcBef>
                <a:spcPct val="0"/>
              </a:spcBef>
            </a:pPr>
            <a:r>
              <a:rPr lang="en-US" altLang="ru-RU" sz="4800" b="1" dirty="0">
                <a:solidFill>
                  <a:srgbClr val="0D5095"/>
                </a:solidFill>
              </a:rPr>
              <a:t>Obtaining experimental data</a:t>
            </a:r>
            <a:endParaRPr lang="ru-RU" sz="6600" b="1" dirty="0"/>
          </a:p>
        </p:txBody>
      </p:sp>
      <p:sp>
        <p:nvSpPr>
          <p:cNvPr id="8" name="Rectangle 17"/>
          <p:cNvSpPr>
            <a:spLocks noChangeArrowheads="1"/>
          </p:cNvSpPr>
          <p:nvPr/>
        </p:nvSpPr>
        <p:spPr bwMode="auto">
          <a:xfrm>
            <a:off x="7476566" y="3263485"/>
            <a:ext cx="4319587"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altLang="ru-RU" sz="1200" dirty="0">
                <a:solidFill>
                  <a:schemeClr val="accent5"/>
                </a:solidFill>
              </a:rPr>
              <a:t>Calculated a public and private key</a:t>
            </a:r>
            <a:endParaRPr lang="ru-RU" altLang="ru-RU" sz="1200" dirty="0">
              <a:solidFill>
                <a:schemeClr val="accent5"/>
              </a:solidFill>
            </a:endParaRPr>
          </a:p>
        </p:txBody>
      </p:sp>
      <p:sp>
        <p:nvSpPr>
          <p:cNvPr id="9" name="Rectangle 17"/>
          <p:cNvSpPr>
            <a:spLocks noChangeArrowheads="1"/>
          </p:cNvSpPr>
          <p:nvPr/>
        </p:nvSpPr>
        <p:spPr bwMode="auto">
          <a:xfrm>
            <a:off x="7476563" y="3711259"/>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Received an encrypted message and performed the decryption on the stm32 microcontroller</a:t>
            </a:r>
            <a:endParaRPr lang="ru-RU" altLang="ru-RU" sz="1200" dirty="0">
              <a:solidFill>
                <a:schemeClr val="accent5"/>
              </a:solidFill>
            </a:endParaRPr>
          </a:p>
        </p:txBody>
      </p:sp>
      <p:sp>
        <p:nvSpPr>
          <p:cNvPr id="10" name="Rectangle 17"/>
          <p:cNvSpPr>
            <a:spLocks noChangeArrowheads="1"/>
          </p:cNvSpPr>
          <p:nvPr/>
        </p:nvSpPr>
        <p:spPr bwMode="auto">
          <a:xfrm>
            <a:off x="7476557" y="4337462"/>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358775"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ctr">
              <a:spcBef>
                <a:spcPct val="0"/>
              </a:spcBef>
              <a:buFontTx/>
              <a:buNone/>
            </a:pPr>
            <a:r>
              <a:rPr lang="en-US" sz="1200" dirty="0">
                <a:solidFill>
                  <a:schemeClr val="accent5"/>
                </a:solidFill>
              </a:rPr>
              <a:t>Decrypted the same message on stm32</a:t>
            </a:r>
            <a:endParaRPr lang="ru-RU" altLang="ru-RU" sz="1200" dirty="0">
              <a:solidFill>
                <a:schemeClr val="accent5"/>
              </a:solidFill>
            </a:endParaRPr>
          </a:p>
        </p:txBody>
      </p:sp>
      <p:sp>
        <p:nvSpPr>
          <p:cNvPr id="23" name="Text Box 12"/>
          <p:cNvSpPr txBox="1">
            <a:spLocks noChangeArrowheads="1"/>
          </p:cNvSpPr>
          <p:nvPr/>
        </p:nvSpPr>
        <p:spPr bwMode="auto">
          <a:xfrm>
            <a:off x="11680803" y="6400835"/>
            <a:ext cx="511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11</a:t>
            </a:r>
            <a:endParaRPr lang="ru-RU" altLang="ru-RU" sz="2400" dirty="0">
              <a:solidFill>
                <a:srgbClr val="0B4D91"/>
              </a:solidFill>
            </a:endParaRPr>
          </a:p>
        </p:txBody>
      </p:sp>
      <p:sp>
        <p:nvSpPr>
          <p:cNvPr id="25" name="Rectangle 15">
            <a:extLst>
              <a:ext uri="{FF2B5EF4-FFF2-40B4-BE49-F238E27FC236}">
                <a16:creationId xmlns:a16="http://schemas.microsoft.com/office/drawing/2014/main" id="{7E19AFC3-7371-4900-B70D-261F683FC91C}"/>
              </a:ext>
            </a:extLst>
          </p:cNvPr>
          <p:cNvSpPr>
            <a:spLocks noChangeArrowheads="1"/>
          </p:cNvSpPr>
          <p:nvPr/>
        </p:nvSpPr>
        <p:spPr bwMode="auto">
          <a:xfrm>
            <a:off x="4482439" y="1726713"/>
            <a:ext cx="2749786" cy="400110"/>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2000" dirty="0">
                <a:solidFill>
                  <a:schemeClr val="bg1"/>
                </a:solidFill>
              </a:rPr>
              <a:t>Steps</a:t>
            </a:r>
          </a:p>
        </p:txBody>
      </p:sp>
      <p:cxnSp>
        <p:nvCxnSpPr>
          <p:cNvPr id="26" name="Соединитель: уступ 25">
            <a:extLst>
              <a:ext uri="{FF2B5EF4-FFF2-40B4-BE49-F238E27FC236}">
                <a16:creationId xmlns:a16="http://schemas.microsoft.com/office/drawing/2014/main" id="{E0D739AD-B222-414F-B644-EA67C54BFB43}"/>
              </a:ext>
            </a:extLst>
          </p:cNvPr>
          <p:cNvCxnSpPr>
            <a:cxnSpLocks/>
            <a:stCxn id="25" idx="3"/>
            <a:endCxn id="8" idx="0"/>
          </p:cNvCxnSpPr>
          <p:nvPr/>
        </p:nvCxnSpPr>
        <p:spPr>
          <a:xfrm>
            <a:off x="7232225" y="1926768"/>
            <a:ext cx="2404135" cy="13367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17">
            <a:extLst>
              <a:ext uri="{FF2B5EF4-FFF2-40B4-BE49-F238E27FC236}">
                <a16:creationId xmlns:a16="http://schemas.microsoft.com/office/drawing/2014/main" id="{8E11D01C-5825-48F6-8198-ACFD55DCD4B1}"/>
              </a:ext>
            </a:extLst>
          </p:cNvPr>
          <p:cNvSpPr>
            <a:spLocks noChangeArrowheads="1"/>
          </p:cNvSpPr>
          <p:nvPr/>
        </p:nvSpPr>
        <p:spPr bwMode="auto">
          <a:xfrm>
            <a:off x="7476558" y="4778999"/>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received the measured voltage from the internal temperature sensor stm32 by DMA</a:t>
            </a:r>
            <a:r>
              <a:rPr lang="ru-RU" sz="1200" dirty="0">
                <a:solidFill>
                  <a:schemeClr val="accent5"/>
                </a:solidFill>
              </a:rPr>
              <a:t> (</a:t>
            </a:r>
            <a:r>
              <a:rPr lang="en-US" sz="1200" dirty="0">
                <a:solidFill>
                  <a:schemeClr val="accent5"/>
                </a:solidFill>
              </a:rPr>
              <a:t>TS_DATA</a:t>
            </a:r>
            <a:r>
              <a:rPr lang="ru-RU" sz="1200" dirty="0">
                <a:solidFill>
                  <a:schemeClr val="accent5"/>
                </a:solidFill>
              </a:rPr>
              <a:t>)</a:t>
            </a:r>
            <a:endParaRPr lang="ru-RU" altLang="ru-RU" sz="1200" dirty="0">
              <a:solidFill>
                <a:schemeClr val="accent5"/>
              </a:solidFill>
            </a:endParaRPr>
          </a:p>
        </p:txBody>
      </p:sp>
      <p:sp>
        <p:nvSpPr>
          <p:cNvPr id="3" name="Прямоугольник 2">
            <a:extLst>
              <a:ext uri="{FF2B5EF4-FFF2-40B4-BE49-F238E27FC236}">
                <a16:creationId xmlns:a16="http://schemas.microsoft.com/office/drawing/2014/main" id="{7B7A9E1D-C1E1-413E-BD49-23A336B991B7}"/>
              </a:ext>
            </a:extLst>
          </p:cNvPr>
          <p:cNvSpPr/>
          <p:nvPr/>
        </p:nvSpPr>
        <p:spPr>
          <a:xfrm>
            <a:off x="306742" y="2644955"/>
            <a:ext cx="6446483" cy="3203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Рисунок 26">
            <a:extLst>
              <a:ext uri="{FF2B5EF4-FFF2-40B4-BE49-F238E27FC236}">
                <a16:creationId xmlns:a16="http://schemas.microsoft.com/office/drawing/2014/main" id="{BD333C04-167C-4B67-9498-C5F912F88740}"/>
              </a:ext>
            </a:extLst>
          </p:cNvPr>
          <p:cNvPicPr/>
          <p:nvPr/>
        </p:nvPicPr>
        <p:blipFill>
          <a:blip r:embed="rId2"/>
          <a:stretch>
            <a:fillRect/>
          </a:stretch>
        </p:blipFill>
        <p:spPr>
          <a:xfrm>
            <a:off x="559770" y="3162617"/>
            <a:ext cx="5940425" cy="1847215"/>
          </a:xfrm>
          <a:prstGeom prst="rect">
            <a:avLst/>
          </a:prstGeom>
        </p:spPr>
      </p:pic>
      <p:cxnSp>
        <p:nvCxnSpPr>
          <p:cNvPr id="6" name="Соединитель: уступ 5">
            <a:extLst>
              <a:ext uri="{FF2B5EF4-FFF2-40B4-BE49-F238E27FC236}">
                <a16:creationId xmlns:a16="http://schemas.microsoft.com/office/drawing/2014/main" id="{A9DEA530-AD90-4510-B1CB-A626543690AF}"/>
              </a:ext>
            </a:extLst>
          </p:cNvPr>
          <p:cNvCxnSpPr>
            <a:stCxn id="8" idx="1"/>
            <a:endCxn id="3" idx="3"/>
          </p:cNvCxnSpPr>
          <p:nvPr/>
        </p:nvCxnSpPr>
        <p:spPr>
          <a:xfrm rot="10800000" flipV="1">
            <a:off x="6753226" y="3401984"/>
            <a:ext cx="723341" cy="8445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E6F49F00-C49A-4A69-99D0-985F936112E0}"/>
              </a:ext>
            </a:extLst>
          </p:cNvPr>
          <p:cNvPicPr>
            <a:picLocks noChangeAspect="1"/>
          </p:cNvPicPr>
          <p:nvPr/>
        </p:nvPicPr>
        <p:blipFill>
          <a:blip r:embed="rId3"/>
          <a:stretch>
            <a:fillRect/>
          </a:stretch>
        </p:blipFill>
        <p:spPr>
          <a:xfrm>
            <a:off x="1429721" y="3469906"/>
            <a:ext cx="4200525" cy="1381125"/>
          </a:xfrm>
          <a:prstGeom prst="rect">
            <a:avLst/>
          </a:prstGeom>
        </p:spPr>
      </p:pic>
      <p:cxnSp>
        <p:nvCxnSpPr>
          <p:cNvPr id="33" name="Соединитель: уступ 32">
            <a:extLst>
              <a:ext uri="{FF2B5EF4-FFF2-40B4-BE49-F238E27FC236}">
                <a16:creationId xmlns:a16="http://schemas.microsoft.com/office/drawing/2014/main" id="{8CE4DCA3-221C-4FDE-90A6-D28E8A1F6C71}"/>
              </a:ext>
            </a:extLst>
          </p:cNvPr>
          <p:cNvCxnSpPr>
            <a:cxnSpLocks/>
            <a:stCxn id="9" idx="1"/>
            <a:endCxn id="3" idx="3"/>
          </p:cNvCxnSpPr>
          <p:nvPr/>
        </p:nvCxnSpPr>
        <p:spPr>
          <a:xfrm rot="10800000" flipV="1">
            <a:off x="6753225" y="3942092"/>
            <a:ext cx="723338" cy="3043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Рисунок 2">
            <a:extLst>
              <a:ext uri="{FF2B5EF4-FFF2-40B4-BE49-F238E27FC236}">
                <a16:creationId xmlns:a16="http://schemas.microsoft.com/office/drawing/2014/main" id="{4BD6EE10-786B-4210-B1CB-87F26E34DF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970" y="2983913"/>
            <a:ext cx="24860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Соединитель: уступ 38">
            <a:extLst>
              <a:ext uri="{FF2B5EF4-FFF2-40B4-BE49-F238E27FC236}">
                <a16:creationId xmlns:a16="http://schemas.microsoft.com/office/drawing/2014/main" id="{9035FEFE-8CEF-4CA4-A541-72B5A6916BE8}"/>
              </a:ext>
            </a:extLst>
          </p:cNvPr>
          <p:cNvCxnSpPr>
            <a:cxnSpLocks/>
            <a:stCxn id="10" idx="1"/>
            <a:endCxn id="3" idx="3"/>
          </p:cNvCxnSpPr>
          <p:nvPr/>
        </p:nvCxnSpPr>
        <p:spPr>
          <a:xfrm rot="10800000">
            <a:off x="6753225" y="4246488"/>
            <a:ext cx="723332" cy="229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9" name="Рисунок 2">
            <a:extLst>
              <a:ext uri="{FF2B5EF4-FFF2-40B4-BE49-F238E27FC236}">
                <a16:creationId xmlns:a16="http://schemas.microsoft.com/office/drawing/2014/main" id="{22AA14AF-3046-4B12-A5D4-93D954490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637" y="2762956"/>
            <a:ext cx="3932692" cy="28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Соединитель: уступ 40">
            <a:extLst>
              <a:ext uri="{FF2B5EF4-FFF2-40B4-BE49-F238E27FC236}">
                <a16:creationId xmlns:a16="http://schemas.microsoft.com/office/drawing/2014/main" id="{D4BA557A-3917-4D2A-B757-9A7466294D62}"/>
              </a:ext>
            </a:extLst>
          </p:cNvPr>
          <p:cNvCxnSpPr>
            <a:cxnSpLocks/>
            <a:stCxn id="36" idx="1"/>
            <a:endCxn id="3" idx="3"/>
          </p:cNvCxnSpPr>
          <p:nvPr/>
        </p:nvCxnSpPr>
        <p:spPr>
          <a:xfrm rot="10800000">
            <a:off x="6753226" y="4246488"/>
            <a:ext cx="723333" cy="7633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00" name="Рисунок 3">
            <a:extLst>
              <a:ext uri="{FF2B5EF4-FFF2-40B4-BE49-F238E27FC236}">
                <a16:creationId xmlns:a16="http://schemas.microsoft.com/office/drawing/2014/main" id="{9BDF5855-13AE-4385-8FF9-CCDAEE49A3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8713" y="5431838"/>
            <a:ext cx="28352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720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childTnLst>
                                  <p:subTnLst>
                                    <p:set>
                                      <p:cBhvr override="childStyle">
                                        <p:cTn dur="1" fill="hold" display="0" masterRel="nextClick" afterEffect="1"/>
                                        <p:tgtEl>
                                          <p:spTgt spid="409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0"/>
            <a:ext cx="8858250" cy="1325563"/>
          </a:xfrm>
        </p:spPr>
        <p:txBody>
          <a:bodyPr>
            <a:noAutofit/>
          </a:bodyPr>
          <a:lstStyle/>
          <a:p>
            <a:pPr lvl="1" algn="l" rtl="0">
              <a:lnSpc>
                <a:spcPct val="90000"/>
              </a:lnSpc>
              <a:spcBef>
                <a:spcPct val="0"/>
              </a:spcBef>
            </a:pPr>
            <a:r>
              <a:rPr lang="en-US" sz="4800" dirty="0">
                <a:solidFill>
                  <a:srgbClr val="0D5095"/>
                </a:solidFill>
              </a:rPr>
              <a:t>Experimental setup</a:t>
            </a:r>
            <a:endParaRPr lang="ru-RU" sz="4800" dirty="0">
              <a:solidFill>
                <a:srgbClr val="0D5095"/>
              </a:solidFill>
            </a:endParaRPr>
          </a:p>
        </p:txBody>
      </p:sp>
      <p:pic>
        <p:nvPicPr>
          <p:cNvPr id="14" name="Рисунок 13">
            <a:extLst>
              <a:ext uri="{FF2B5EF4-FFF2-40B4-BE49-F238E27FC236}">
                <a16:creationId xmlns:a16="http://schemas.microsoft.com/office/drawing/2014/main" id="{227E1668-B344-40BD-A5A4-8EF7B3E62EB0}"/>
              </a:ext>
            </a:extLst>
          </p:cNvPr>
          <p:cNvPicPr>
            <a:picLocks noChangeAspect="1"/>
          </p:cNvPicPr>
          <p:nvPr/>
        </p:nvPicPr>
        <p:blipFill>
          <a:blip r:embed="rId2"/>
          <a:stretch>
            <a:fillRect/>
          </a:stretch>
        </p:blipFill>
        <p:spPr>
          <a:xfrm>
            <a:off x="1176337" y="1128712"/>
            <a:ext cx="9839325" cy="5553075"/>
          </a:xfrm>
          <a:prstGeom prst="rect">
            <a:avLst/>
          </a:prstGeom>
        </p:spPr>
      </p:pic>
      <p:sp>
        <p:nvSpPr>
          <p:cNvPr id="22" name="Text Box 12">
            <a:extLst>
              <a:ext uri="{FF2B5EF4-FFF2-40B4-BE49-F238E27FC236}">
                <a16:creationId xmlns:a16="http://schemas.microsoft.com/office/drawing/2014/main" id="{438A00A7-ABBF-4D8B-BCAA-F9F4449A1171}"/>
              </a:ext>
            </a:extLst>
          </p:cNvPr>
          <p:cNvSpPr txBox="1">
            <a:spLocks noChangeArrowheads="1"/>
          </p:cNvSpPr>
          <p:nvPr/>
        </p:nvSpPr>
        <p:spPr bwMode="auto">
          <a:xfrm>
            <a:off x="11663083" y="6400835"/>
            <a:ext cx="528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12</a:t>
            </a:r>
            <a:endParaRPr lang="ru-RU" altLang="ru-RU" sz="2400" dirty="0">
              <a:solidFill>
                <a:srgbClr val="0B4D91"/>
              </a:solidFill>
            </a:endParaRPr>
          </a:p>
        </p:txBody>
      </p:sp>
    </p:spTree>
    <p:extLst>
      <p:ext uri="{BB962C8B-B14F-4D97-AF65-F5344CB8AC3E}">
        <p14:creationId xmlns:p14="http://schemas.microsoft.com/office/powerpoint/2010/main" val="3466174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01612"/>
            <a:ext cx="8858250" cy="1325563"/>
          </a:xfrm>
        </p:spPr>
        <p:txBody>
          <a:bodyPr>
            <a:noAutofit/>
          </a:bodyPr>
          <a:lstStyle/>
          <a:p>
            <a:pPr lvl="1" algn="l" rtl="0">
              <a:lnSpc>
                <a:spcPct val="90000"/>
              </a:lnSpc>
              <a:spcBef>
                <a:spcPct val="0"/>
              </a:spcBef>
            </a:pPr>
            <a:r>
              <a:rPr lang="en-US" sz="4800" dirty="0">
                <a:solidFill>
                  <a:srgbClr val="0D5095"/>
                </a:solidFill>
              </a:rPr>
              <a:t>Temperature plots</a:t>
            </a:r>
            <a:endParaRPr lang="ru-RU" sz="4800" dirty="0">
              <a:solidFill>
                <a:srgbClr val="0D5095"/>
              </a:solidFill>
            </a:endParaRPr>
          </a:p>
        </p:txBody>
      </p:sp>
      <p:graphicFrame>
        <p:nvGraphicFramePr>
          <p:cNvPr id="3" name="Таблица 2">
            <a:extLst>
              <a:ext uri="{FF2B5EF4-FFF2-40B4-BE49-F238E27FC236}">
                <a16:creationId xmlns:a16="http://schemas.microsoft.com/office/drawing/2014/main" id="{4792F7AB-371C-48B7-8A75-5E47E1F00E96}"/>
              </a:ext>
            </a:extLst>
          </p:cNvPr>
          <p:cNvGraphicFramePr>
            <a:graphicFrameLocks noGrp="1"/>
          </p:cNvGraphicFramePr>
          <p:nvPr>
            <p:extLst>
              <p:ext uri="{D42A27DB-BD31-4B8C-83A1-F6EECF244321}">
                <p14:modId xmlns:p14="http://schemas.microsoft.com/office/powerpoint/2010/main" val="670335042"/>
              </p:ext>
            </p:extLst>
          </p:nvPr>
        </p:nvGraphicFramePr>
        <p:xfrm>
          <a:off x="142870" y="1123951"/>
          <a:ext cx="5153028" cy="5591177"/>
        </p:xfrm>
        <a:graphic>
          <a:graphicData uri="http://schemas.openxmlformats.org/drawingml/2006/table">
            <a:tbl>
              <a:tblPr firstRow="1" firstCol="1" bandRow="1">
                <a:tableStyleId>{5C22544A-7EE6-4342-B048-85BDC9FD1C3A}</a:tableStyleId>
              </a:tblPr>
              <a:tblGrid>
                <a:gridCol w="858838">
                  <a:extLst>
                    <a:ext uri="{9D8B030D-6E8A-4147-A177-3AD203B41FA5}">
                      <a16:colId xmlns:a16="http://schemas.microsoft.com/office/drawing/2014/main" val="200476034"/>
                    </a:ext>
                  </a:extLst>
                </a:gridCol>
                <a:gridCol w="858838">
                  <a:extLst>
                    <a:ext uri="{9D8B030D-6E8A-4147-A177-3AD203B41FA5}">
                      <a16:colId xmlns:a16="http://schemas.microsoft.com/office/drawing/2014/main" val="1872967320"/>
                    </a:ext>
                  </a:extLst>
                </a:gridCol>
                <a:gridCol w="858838">
                  <a:extLst>
                    <a:ext uri="{9D8B030D-6E8A-4147-A177-3AD203B41FA5}">
                      <a16:colId xmlns:a16="http://schemas.microsoft.com/office/drawing/2014/main" val="1238946247"/>
                    </a:ext>
                  </a:extLst>
                </a:gridCol>
                <a:gridCol w="858838">
                  <a:extLst>
                    <a:ext uri="{9D8B030D-6E8A-4147-A177-3AD203B41FA5}">
                      <a16:colId xmlns:a16="http://schemas.microsoft.com/office/drawing/2014/main" val="2788036761"/>
                    </a:ext>
                  </a:extLst>
                </a:gridCol>
                <a:gridCol w="858838">
                  <a:extLst>
                    <a:ext uri="{9D8B030D-6E8A-4147-A177-3AD203B41FA5}">
                      <a16:colId xmlns:a16="http://schemas.microsoft.com/office/drawing/2014/main" val="3112581366"/>
                    </a:ext>
                  </a:extLst>
                </a:gridCol>
                <a:gridCol w="858838">
                  <a:extLst>
                    <a:ext uri="{9D8B030D-6E8A-4147-A177-3AD203B41FA5}">
                      <a16:colId xmlns:a16="http://schemas.microsoft.com/office/drawing/2014/main" val="1028203290"/>
                    </a:ext>
                  </a:extLst>
                </a:gridCol>
              </a:tblGrid>
              <a:tr h="183121">
                <a:tc gridSpan="2">
                  <a:txBody>
                    <a:bodyPr/>
                    <a:lstStyle/>
                    <a:p>
                      <a:pPr algn="ctr" hangingPunct="0">
                        <a:spcAft>
                          <a:spcPts val="0"/>
                        </a:spcAft>
                      </a:pPr>
                      <a:r>
                        <a:rPr lang="en-US" sz="1200">
                          <a:effectLst/>
                        </a:rPr>
                        <a:t>Experiment</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14546554"/>
                  </a:ext>
                </a:extLst>
              </a:tr>
              <a:tr h="183121">
                <a:tc gridSpan="2">
                  <a:txBody>
                    <a:bodyPr/>
                    <a:lstStyle/>
                    <a:p>
                      <a:pPr algn="ctr" hangingPunct="0">
                        <a:spcAft>
                          <a:spcPts val="0"/>
                        </a:spcAft>
                      </a:pPr>
                      <a:r>
                        <a:rPr lang="en-US" sz="1200">
                          <a:effectLst/>
                        </a:rPr>
                        <a:t>p</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11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4993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10007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52135983"/>
                  </a:ext>
                </a:extLst>
              </a:tr>
              <a:tr h="183121">
                <a:tc gridSpan="2">
                  <a:txBody>
                    <a:bodyPr/>
                    <a:lstStyle/>
                    <a:p>
                      <a:pPr algn="ctr" hangingPunct="0">
                        <a:spcAft>
                          <a:spcPts val="0"/>
                        </a:spcAft>
                      </a:pPr>
                      <a:r>
                        <a:rPr lang="en-US" sz="1200">
                          <a:effectLst/>
                        </a:rPr>
                        <a:t>q</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13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4999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10009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89633680"/>
                  </a:ext>
                </a:extLst>
              </a:tr>
              <a:tr h="366242">
                <a:tc gridSpan="2">
                  <a:txBody>
                    <a:bodyPr/>
                    <a:lstStyle/>
                    <a:p>
                      <a:pPr algn="ctr" hangingPunct="0">
                        <a:spcAft>
                          <a:spcPts val="0"/>
                        </a:spcAft>
                      </a:pPr>
                      <a:r>
                        <a:rPr lang="en-US" sz="1200">
                          <a:effectLst/>
                        </a:rPr>
                        <a:t>n</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143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11021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24960007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100160063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28777118"/>
                  </a:ext>
                </a:extLst>
              </a:tr>
              <a:tr h="366242">
                <a:tc gridSpan="2">
                  <a:txBody>
                    <a:bodyPr/>
                    <a:lstStyle/>
                    <a:p>
                      <a:pPr algn="ctr" hangingPunct="0">
                        <a:spcAft>
                          <a:spcPts val="0"/>
                        </a:spcAft>
                      </a:pPr>
                      <a:r>
                        <a:rPr lang="en-US" sz="1200">
                          <a:effectLst/>
                        </a:rPr>
                        <a:t>φ(n)</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120</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10812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24950016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100140048</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38333578"/>
                  </a:ext>
                </a:extLst>
              </a:tr>
              <a:tr h="183121">
                <a:tc gridSpan="2">
                  <a:txBody>
                    <a:bodyPr/>
                    <a:lstStyle/>
                    <a:p>
                      <a:pPr algn="ctr" hangingPunct="0">
                        <a:spcAft>
                          <a:spcPts val="0"/>
                        </a:spcAft>
                      </a:pPr>
                      <a:r>
                        <a:rPr lang="en-US" sz="1200">
                          <a:effectLst/>
                        </a:rPr>
                        <a:t>e</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14302233"/>
                  </a:ext>
                </a:extLst>
              </a:tr>
              <a:tr h="366242">
                <a:tc gridSpan="2">
                  <a:txBody>
                    <a:bodyPr/>
                    <a:lstStyle/>
                    <a:p>
                      <a:pPr algn="ctr" hangingPunct="0">
                        <a:spcAft>
                          <a:spcPts val="0"/>
                        </a:spcAft>
                      </a:pPr>
                      <a:r>
                        <a:rPr lang="en-US" sz="1200">
                          <a:effectLst/>
                        </a:rPr>
                        <a:t>d</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a:txBody>
                    <a:bodyPr/>
                    <a:lstStyle/>
                    <a:p>
                      <a:pPr algn="ctr" hangingPunct="0">
                        <a:spcAft>
                          <a:spcPts val="0"/>
                        </a:spcAft>
                      </a:pPr>
                      <a:r>
                        <a:rPr lang="en-US" sz="1200">
                          <a:effectLst/>
                        </a:rPr>
                        <a:t>103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4325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19960013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60084029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13018908"/>
                  </a:ext>
                </a:extLst>
              </a:tr>
              <a:tr h="183121">
                <a:tc>
                  <a:txBody>
                    <a:bodyPr/>
                    <a:lstStyle/>
                    <a:p>
                      <a:pPr algn="ctr" hangingPunct="0">
                        <a:spcAft>
                          <a:spcPts val="0"/>
                        </a:spcAft>
                      </a:pPr>
                      <a:r>
                        <a:rPr lang="en-US" sz="1200">
                          <a:effectLst/>
                        </a:rPr>
                        <a:t>Symbol</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ASCII</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gridSpan="4">
                  <a:txBody>
                    <a:bodyPr/>
                    <a:lstStyle/>
                    <a:p>
                      <a:pPr algn="ctr" hangingPunct="0">
                        <a:spcAft>
                          <a:spcPts val="0"/>
                        </a:spcAft>
                      </a:pPr>
                      <a:r>
                        <a:rPr lang="en-US" sz="1200">
                          <a:effectLst/>
                        </a:rPr>
                        <a:t>Encrypted data</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526847113"/>
                  </a:ext>
                </a:extLst>
              </a:tr>
              <a:tr h="366242">
                <a:tc>
                  <a:txBody>
                    <a:bodyPr/>
                    <a:lstStyle/>
                    <a:p>
                      <a:pPr algn="ctr" hangingPunct="0">
                        <a:spcAft>
                          <a:spcPts val="0"/>
                        </a:spcAft>
                      </a:pPr>
                      <a:r>
                        <a:rPr lang="en-US" sz="1200" dirty="0">
                          <a:effectLst/>
                        </a:rPr>
                        <a:t>0</a:t>
                      </a:r>
                      <a:endParaRPr lang="ru-RU" sz="12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48</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126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9469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5203898</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54483842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39178636"/>
                  </a:ext>
                </a:extLst>
              </a:tr>
              <a:tr h="366242">
                <a:tc>
                  <a:txBody>
                    <a:bodyPr/>
                    <a:lstStyle/>
                    <a:p>
                      <a:pPr algn="ctr" hangingPunct="0">
                        <a:spcAft>
                          <a:spcPts val="0"/>
                        </a:spcAft>
                      </a:pPr>
                      <a:r>
                        <a:rPr lang="en-US" sz="1200">
                          <a:effectLst/>
                        </a:rPr>
                        <a:t>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36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7019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7915172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82155123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76961215"/>
                  </a:ext>
                </a:extLst>
              </a:tr>
              <a:tr h="366242">
                <a:tc>
                  <a:txBody>
                    <a:bodyPr/>
                    <a:lstStyle/>
                    <a:p>
                      <a:pPr algn="ctr" hangingPunct="0">
                        <a:spcAft>
                          <a:spcPts val="0"/>
                        </a:spcAft>
                      </a:pPr>
                      <a:r>
                        <a:rPr lang="en-US" sz="1200">
                          <a:effectLst/>
                        </a:rPr>
                        <a:t>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50</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10566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12979916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12019811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3154253"/>
                  </a:ext>
                </a:extLst>
              </a:tr>
              <a:tr h="366242">
                <a:tc>
                  <a:txBody>
                    <a:bodyPr/>
                    <a:lstStyle/>
                    <a:p>
                      <a:pPr algn="ctr" hangingPunct="0">
                        <a:spcAft>
                          <a:spcPts val="0"/>
                        </a:spcAft>
                      </a:pPr>
                      <a:r>
                        <a:rPr lang="en-US" sz="1200">
                          <a:effectLst/>
                        </a:rPr>
                        <a:t>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116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1825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20545160</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44545062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9455632"/>
                  </a:ext>
                </a:extLst>
              </a:tr>
              <a:tr h="366242">
                <a:tc>
                  <a:txBody>
                    <a:bodyPr/>
                    <a:lstStyle/>
                    <a:p>
                      <a:pPr algn="ctr" hangingPunct="0">
                        <a:spcAft>
                          <a:spcPts val="0"/>
                        </a:spcAft>
                      </a:pPr>
                      <a:r>
                        <a:rPr lang="en-US" sz="1200">
                          <a:effectLst/>
                        </a:rPr>
                        <a:t>4</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1574</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5803927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dirty="0">
                          <a:effectLst/>
                        </a:rPr>
                        <a:t>79723843</a:t>
                      </a:r>
                      <a:endParaRPr lang="ru-RU" sz="12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46127847"/>
                  </a:ext>
                </a:extLst>
              </a:tr>
              <a:tr h="366242">
                <a:tc>
                  <a:txBody>
                    <a:bodyPr/>
                    <a:lstStyle/>
                    <a:p>
                      <a:pPr algn="ctr" hangingPunct="0">
                        <a:spcAft>
                          <a:spcPts val="0"/>
                        </a:spcAft>
                      </a:pPr>
                      <a:r>
                        <a:rPr lang="en-US" sz="1200">
                          <a:effectLst/>
                        </a:rPr>
                        <a:t>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92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3648</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18835381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17555241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4241309"/>
                  </a:ext>
                </a:extLst>
              </a:tr>
              <a:tr h="366242">
                <a:tc>
                  <a:txBody>
                    <a:bodyPr/>
                    <a:lstStyle/>
                    <a:p>
                      <a:pPr algn="ctr" hangingPunct="0">
                        <a:spcAft>
                          <a:spcPts val="0"/>
                        </a:spcAft>
                      </a:pPr>
                      <a:r>
                        <a:rPr lang="en-US" sz="1200">
                          <a:effectLst/>
                        </a:rPr>
                        <a:t>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54</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76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8122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9884898</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58524772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74972707"/>
                  </a:ext>
                </a:extLst>
              </a:tr>
              <a:tr h="323455">
                <a:tc>
                  <a:txBody>
                    <a:bodyPr/>
                    <a:lstStyle/>
                    <a:p>
                      <a:pPr algn="ctr" hangingPunct="0">
                        <a:spcAft>
                          <a:spcPts val="0"/>
                        </a:spcAft>
                      </a:pPr>
                      <a:r>
                        <a:rPr lang="en-US" sz="1200">
                          <a:effectLst/>
                        </a:rPr>
                        <a:t>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10410</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4084235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2484060</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9667628"/>
                  </a:ext>
                </a:extLst>
              </a:tr>
              <a:tr h="366242">
                <a:tc>
                  <a:txBody>
                    <a:bodyPr/>
                    <a:lstStyle/>
                    <a:p>
                      <a:pPr algn="ctr" hangingPunct="0">
                        <a:spcAft>
                          <a:spcPts val="0"/>
                        </a:spcAft>
                      </a:pPr>
                      <a:r>
                        <a:rPr lang="en-US" sz="1200">
                          <a:effectLst/>
                        </a:rPr>
                        <a:t>8</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56</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1385</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1611622</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49931461</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97269887"/>
                  </a:ext>
                </a:extLst>
              </a:tr>
              <a:tr h="323455">
                <a:tc>
                  <a:txBody>
                    <a:bodyPr/>
                    <a:lstStyle/>
                    <a:p>
                      <a:pPr algn="ctr" hangingPunct="0">
                        <a:spcAft>
                          <a:spcPts val="0"/>
                        </a:spcAft>
                      </a:pPr>
                      <a:r>
                        <a:rPr lang="en-US" sz="1200">
                          <a:effectLst/>
                        </a:rPr>
                        <a:t>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57</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73</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dirty="0">
                          <a:effectLst/>
                        </a:rPr>
                        <a:t>562</a:t>
                      </a:r>
                      <a:endParaRPr lang="ru-RU" sz="12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a:effectLst/>
                        </a:rPr>
                        <a:t>2651889</a:t>
                      </a:r>
                      <a:endParaRPr lang="ru-RU" sz="12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200" dirty="0">
                          <a:effectLst/>
                        </a:rPr>
                        <a:t>731679</a:t>
                      </a:r>
                      <a:endParaRPr lang="ru-RU" sz="12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06186010"/>
                  </a:ext>
                </a:extLst>
              </a:tr>
            </a:tbl>
          </a:graphicData>
        </a:graphic>
      </p:graphicFrame>
      <p:pic>
        <p:nvPicPr>
          <p:cNvPr id="9217" name="Диаграмма 32">
            <a:extLst>
              <a:ext uri="{FF2B5EF4-FFF2-40B4-BE49-F238E27FC236}">
                <a16:creationId xmlns:a16="http://schemas.microsoft.com/office/drawing/2014/main" id="{9936B92F-ED8B-468F-8949-213DD1ADFF4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9" y="142872"/>
            <a:ext cx="594677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Диаграмма 33">
            <a:extLst>
              <a:ext uri="{FF2B5EF4-FFF2-40B4-BE49-F238E27FC236}">
                <a16:creationId xmlns:a16="http://schemas.microsoft.com/office/drawing/2014/main" id="{267F6691-7903-4EBF-9F69-A6A57BEE77D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785937"/>
            <a:ext cx="5946775" cy="164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Диаграмма 34">
            <a:extLst>
              <a:ext uri="{FF2B5EF4-FFF2-40B4-BE49-F238E27FC236}">
                <a16:creationId xmlns:a16="http://schemas.microsoft.com/office/drawing/2014/main" id="{F72851FF-596F-4BEC-81A4-BBF4C1FC6B5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429000"/>
            <a:ext cx="5946775" cy="164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Диаграмма 35">
            <a:extLst>
              <a:ext uri="{FF2B5EF4-FFF2-40B4-BE49-F238E27FC236}">
                <a16:creationId xmlns:a16="http://schemas.microsoft.com/office/drawing/2014/main" id="{4A0130F6-19D7-45BE-B5DB-0577F8D24EB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5072064"/>
            <a:ext cx="5946775" cy="164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a:extLst>
              <a:ext uri="{FF2B5EF4-FFF2-40B4-BE49-F238E27FC236}">
                <a16:creationId xmlns:a16="http://schemas.microsoft.com/office/drawing/2014/main" id="{7CE33DD8-3DBE-4FC5-BEBE-1F77E45545F5}"/>
              </a:ext>
            </a:extLst>
          </p:cNvPr>
          <p:cNvSpPr/>
          <p:nvPr/>
        </p:nvSpPr>
        <p:spPr>
          <a:xfrm>
            <a:off x="6096000" y="1121239"/>
            <a:ext cx="301685" cy="369332"/>
          </a:xfrm>
          <a:prstGeom prst="rect">
            <a:avLst/>
          </a:prstGeom>
        </p:spPr>
        <p:txBody>
          <a:bodyPr wrap="none">
            <a:spAutoFit/>
          </a:bodyPr>
          <a:lstStyle/>
          <a:p>
            <a:pPr algn="ctr" hangingPunct="0">
              <a:spcAft>
                <a:spcPts val="0"/>
              </a:spcAft>
            </a:pPr>
            <a:r>
              <a:rPr lang="en-US" dirty="0"/>
              <a:t>0</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13" name="Прямоугольник 12">
            <a:extLst>
              <a:ext uri="{FF2B5EF4-FFF2-40B4-BE49-F238E27FC236}">
                <a16:creationId xmlns:a16="http://schemas.microsoft.com/office/drawing/2014/main" id="{72A9E50E-37D0-4EDA-BB25-5C8F48E8DC1C}"/>
              </a:ext>
            </a:extLst>
          </p:cNvPr>
          <p:cNvSpPr/>
          <p:nvPr/>
        </p:nvSpPr>
        <p:spPr>
          <a:xfrm>
            <a:off x="6623202" y="1121239"/>
            <a:ext cx="301685" cy="369332"/>
          </a:xfrm>
          <a:prstGeom prst="rect">
            <a:avLst/>
          </a:prstGeom>
        </p:spPr>
        <p:txBody>
          <a:bodyPr wrap="none">
            <a:spAutoFit/>
          </a:bodyPr>
          <a:lstStyle/>
          <a:p>
            <a:pPr algn="ctr" hangingPunct="0">
              <a:spcAft>
                <a:spcPts val="0"/>
              </a:spcAft>
            </a:pPr>
            <a:r>
              <a:rPr lang="ru-RU" dirty="0"/>
              <a:t>1</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15" name="Прямоугольник 14">
            <a:extLst>
              <a:ext uri="{FF2B5EF4-FFF2-40B4-BE49-F238E27FC236}">
                <a16:creationId xmlns:a16="http://schemas.microsoft.com/office/drawing/2014/main" id="{E8CA4209-8BE8-4454-9820-BAACCA4F10B7}"/>
              </a:ext>
            </a:extLst>
          </p:cNvPr>
          <p:cNvSpPr/>
          <p:nvPr/>
        </p:nvSpPr>
        <p:spPr>
          <a:xfrm>
            <a:off x="7150404" y="1123951"/>
            <a:ext cx="301685" cy="369332"/>
          </a:xfrm>
          <a:prstGeom prst="rect">
            <a:avLst/>
          </a:prstGeom>
        </p:spPr>
        <p:txBody>
          <a:bodyPr wrap="none">
            <a:spAutoFit/>
          </a:bodyPr>
          <a:lstStyle/>
          <a:p>
            <a:pPr algn="ctr" hangingPunct="0">
              <a:spcAft>
                <a:spcPts val="0"/>
              </a:spcAft>
            </a:pPr>
            <a:r>
              <a:rPr lang="ru-RU" dirty="0"/>
              <a:t>2</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16" name="Прямоугольник 15">
            <a:extLst>
              <a:ext uri="{FF2B5EF4-FFF2-40B4-BE49-F238E27FC236}">
                <a16:creationId xmlns:a16="http://schemas.microsoft.com/office/drawing/2014/main" id="{0CE9F1CC-D403-4093-A5B6-208E015D6E41}"/>
              </a:ext>
            </a:extLst>
          </p:cNvPr>
          <p:cNvSpPr/>
          <p:nvPr/>
        </p:nvSpPr>
        <p:spPr>
          <a:xfrm>
            <a:off x="7673930" y="1123951"/>
            <a:ext cx="301685" cy="369332"/>
          </a:xfrm>
          <a:prstGeom prst="rect">
            <a:avLst/>
          </a:prstGeom>
        </p:spPr>
        <p:txBody>
          <a:bodyPr wrap="none">
            <a:spAutoFit/>
          </a:bodyPr>
          <a:lstStyle/>
          <a:p>
            <a:pPr algn="ctr" hangingPunct="0">
              <a:spcAft>
                <a:spcPts val="0"/>
              </a:spcAft>
            </a:pPr>
            <a:r>
              <a:rPr lang="ru-RU" dirty="0"/>
              <a:t>3</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0" name="Прямоугольник 29">
            <a:extLst>
              <a:ext uri="{FF2B5EF4-FFF2-40B4-BE49-F238E27FC236}">
                <a16:creationId xmlns:a16="http://schemas.microsoft.com/office/drawing/2014/main" id="{370151B0-EC6D-41D6-B575-E50DFC888409}"/>
              </a:ext>
            </a:extLst>
          </p:cNvPr>
          <p:cNvSpPr/>
          <p:nvPr/>
        </p:nvSpPr>
        <p:spPr>
          <a:xfrm>
            <a:off x="8204808" y="1121239"/>
            <a:ext cx="301685" cy="369332"/>
          </a:xfrm>
          <a:prstGeom prst="rect">
            <a:avLst/>
          </a:prstGeom>
        </p:spPr>
        <p:txBody>
          <a:bodyPr wrap="none">
            <a:spAutoFit/>
          </a:bodyPr>
          <a:lstStyle/>
          <a:p>
            <a:pPr algn="ctr" hangingPunct="0">
              <a:spcAft>
                <a:spcPts val="0"/>
              </a:spcAft>
            </a:pPr>
            <a:r>
              <a:rPr lang="ru-RU" dirty="0"/>
              <a:t>4</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3" name="Прямоугольник 32">
            <a:extLst>
              <a:ext uri="{FF2B5EF4-FFF2-40B4-BE49-F238E27FC236}">
                <a16:creationId xmlns:a16="http://schemas.microsoft.com/office/drawing/2014/main" id="{C1E764C1-3946-4171-8C11-EC9628C1DD53}"/>
              </a:ext>
            </a:extLst>
          </p:cNvPr>
          <p:cNvSpPr/>
          <p:nvPr/>
        </p:nvSpPr>
        <p:spPr>
          <a:xfrm>
            <a:off x="8827433" y="1118527"/>
            <a:ext cx="301685" cy="369332"/>
          </a:xfrm>
          <a:prstGeom prst="rect">
            <a:avLst/>
          </a:prstGeom>
        </p:spPr>
        <p:txBody>
          <a:bodyPr wrap="none">
            <a:spAutoFit/>
          </a:bodyPr>
          <a:lstStyle/>
          <a:p>
            <a:pPr algn="ctr" hangingPunct="0">
              <a:spcAft>
                <a:spcPts val="0"/>
              </a:spcAft>
            </a:pPr>
            <a:r>
              <a:rPr lang="ru-RU" dirty="0"/>
              <a:t>5</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4" name="Прямоугольник 33">
            <a:extLst>
              <a:ext uri="{FF2B5EF4-FFF2-40B4-BE49-F238E27FC236}">
                <a16:creationId xmlns:a16="http://schemas.microsoft.com/office/drawing/2014/main" id="{6C90AAB1-481D-4632-BCAE-62B5A857BC21}"/>
              </a:ext>
            </a:extLst>
          </p:cNvPr>
          <p:cNvSpPr/>
          <p:nvPr/>
        </p:nvSpPr>
        <p:spPr>
          <a:xfrm>
            <a:off x="9354635" y="1118527"/>
            <a:ext cx="301685" cy="369332"/>
          </a:xfrm>
          <a:prstGeom prst="rect">
            <a:avLst/>
          </a:prstGeom>
        </p:spPr>
        <p:txBody>
          <a:bodyPr wrap="none">
            <a:spAutoFit/>
          </a:bodyPr>
          <a:lstStyle/>
          <a:p>
            <a:pPr algn="ctr" hangingPunct="0">
              <a:spcAft>
                <a:spcPts val="0"/>
              </a:spcAft>
            </a:pPr>
            <a:r>
              <a:rPr lang="ru-RU" dirty="0"/>
              <a:t>6</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5" name="Прямоугольник 34">
            <a:extLst>
              <a:ext uri="{FF2B5EF4-FFF2-40B4-BE49-F238E27FC236}">
                <a16:creationId xmlns:a16="http://schemas.microsoft.com/office/drawing/2014/main" id="{4E10037B-1922-4F45-B83A-12FACCC8798A}"/>
              </a:ext>
            </a:extLst>
          </p:cNvPr>
          <p:cNvSpPr/>
          <p:nvPr/>
        </p:nvSpPr>
        <p:spPr>
          <a:xfrm>
            <a:off x="9881837" y="1121239"/>
            <a:ext cx="301685" cy="369332"/>
          </a:xfrm>
          <a:prstGeom prst="rect">
            <a:avLst/>
          </a:prstGeom>
        </p:spPr>
        <p:txBody>
          <a:bodyPr wrap="none">
            <a:spAutoFit/>
          </a:bodyPr>
          <a:lstStyle/>
          <a:p>
            <a:pPr algn="ctr" hangingPunct="0">
              <a:spcAft>
                <a:spcPts val="0"/>
              </a:spcAft>
            </a:pPr>
            <a:r>
              <a:rPr lang="ru-RU" dirty="0"/>
              <a:t>7</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6" name="Прямоугольник 35">
            <a:extLst>
              <a:ext uri="{FF2B5EF4-FFF2-40B4-BE49-F238E27FC236}">
                <a16:creationId xmlns:a16="http://schemas.microsoft.com/office/drawing/2014/main" id="{BAB3CC72-9776-4BC3-A3D9-15DF09D44B0F}"/>
              </a:ext>
            </a:extLst>
          </p:cNvPr>
          <p:cNvSpPr/>
          <p:nvPr/>
        </p:nvSpPr>
        <p:spPr>
          <a:xfrm>
            <a:off x="10405363" y="1121239"/>
            <a:ext cx="301685" cy="369332"/>
          </a:xfrm>
          <a:prstGeom prst="rect">
            <a:avLst/>
          </a:prstGeom>
        </p:spPr>
        <p:txBody>
          <a:bodyPr wrap="none">
            <a:spAutoFit/>
          </a:bodyPr>
          <a:lstStyle/>
          <a:p>
            <a:pPr algn="ctr" hangingPunct="0">
              <a:spcAft>
                <a:spcPts val="0"/>
              </a:spcAft>
            </a:pPr>
            <a:r>
              <a:rPr lang="ru-RU" dirty="0"/>
              <a:t>8</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7" name="Прямоугольник 36">
            <a:extLst>
              <a:ext uri="{FF2B5EF4-FFF2-40B4-BE49-F238E27FC236}">
                <a16:creationId xmlns:a16="http://schemas.microsoft.com/office/drawing/2014/main" id="{5A17B6AB-0A1F-43BF-83C3-7B146AADDD39}"/>
              </a:ext>
            </a:extLst>
          </p:cNvPr>
          <p:cNvSpPr/>
          <p:nvPr/>
        </p:nvSpPr>
        <p:spPr>
          <a:xfrm>
            <a:off x="10936241" y="1118527"/>
            <a:ext cx="301685" cy="369332"/>
          </a:xfrm>
          <a:prstGeom prst="rect">
            <a:avLst/>
          </a:prstGeom>
        </p:spPr>
        <p:txBody>
          <a:bodyPr wrap="none">
            <a:spAutoFit/>
          </a:bodyPr>
          <a:lstStyle/>
          <a:p>
            <a:pPr algn="ctr" hangingPunct="0">
              <a:spcAft>
                <a:spcPts val="0"/>
              </a:spcAft>
            </a:pPr>
            <a:r>
              <a:rPr lang="ru-RU" dirty="0"/>
              <a:t>9</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8" name="Прямоугольник 37">
            <a:extLst>
              <a:ext uri="{FF2B5EF4-FFF2-40B4-BE49-F238E27FC236}">
                <a16:creationId xmlns:a16="http://schemas.microsoft.com/office/drawing/2014/main" id="{47860137-3AE3-4A9E-BCF1-A5A18E1C56E4}"/>
              </a:ext>
            </a:extLst>
          </p:cNvPr>
          <p:cNvSpPr/>
          <p:nvPr/>
        </p:nvSpPr>
        <p:spPr>
          <a:xfrm>
            <a:off x="6096000" y="2761590"/>
            <a:ext cx="301685" cy="369332"/>
          </a:xfrm>
          <a:prstGeom prst="rect">
            <a:avLst/>
          </a:prstGeom>
        </p:spPr>
        <p:txBody>
          <a:bodyPr wrap="none">
            <a:spAutoFit/>
          </a:bodyPr>
          <a:lstStyle/>
          <a:p>
            <a:pPr algn="ctr" hangingPunct="0">
              <a:spcAft>
                <a:spcPts val="0"/>
              </a:spcAft>
            </a:pPr>
            <a:r>
              <a:rPr lang="en-US" dirty="0"/>
              <a:t>0</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39" name="Прямоугольник 38">
            <a:extLst>
              <a:ext uri="{FF2B5EF4-FFF2-40B4-BE49-F238E27FC236}">
                <a16:creationId xmlns:a16="http://schemas.microsoft.com/office/drawing/2014/main" id="{D6209B38-5A05-4CB9-9915-94B6ECCEB73C}"/>
              </a:ext>
            </a:extLst>
          </p:cNvPr>
          <p:cNvSpPr/>
          <p:nvPr/>
        </p:nvSpPr>
        <p:spPr>
          <a:xfrm>
            <a:off x="6623202" y="2761590"/>
            <a:ext cx="301685" cy="369332"/>
          </a:xfrm>
          <a:prstGeom prst="rect">
            <a:avLst/>
          </a:prstGeom>
        </p:spPr>
        <p:txBody>
          <a:bodyPr wrap="none">
            <a:spAutoFit/>
          </a:bodyPr>
          <a:lstStyle/>
          <a:p>
            <a:pPr algn="ctr" hangingPunct="0">
              <a:spcAft>
                <a:spcPts val="0"/>
              </a:spcAft>
            </a:pPr>
            <a:r>
              <a:rPr lang="ru-RU" dirty="0"/>
              <a:t>1</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0" name="Прямоугольник 39">
            <a:extLst>
              <a:ext uri="{FF2B5EF4-FFF2-40B4-BE49-F238E27FC236}">
                <a16:creationId xmlns:a16="http://schemas.microsoft.com/office/drawing/2014/main" id="{B09EAC52-8BF8-4C02-8EE2-7E989C07CB8C}"/>
              </a:ext>
            </a:extLst>
          </p:cNvPr>
          <p:cNvSpPr/>
          <p:nvPr/>
        </p:nvSpPr>
        <p:spPr>
          <a:xfrm>
            <a:off x="7150404" y="2764302"/>
            <a:ext cx="301685" cy="369332"/>
          </a:xfrm>
          <a:prstGeom prst="rect">
            <a:avLst/>
          </a:prstGeom>
        </p:spPr>
        <p:txBody>
          <a:bodyPr wrap="none">
            <a:spAutoFit/>
          </a:bodyPr>
          <a:lstStyle/>
          <a:p>
            <a:pPr algn="ctr" hangingPunct="0">
              <a:spcAft>
                <a:spcPts val="0"/>
              </a:spcAft>
            </a:pPr>
            <a:r>
              <a:rPr lang="ru-RU" dirty="0"/>
              <a:t>2</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1" name="Прямоугольник 40">
            <a:extLst>
              <a:ext uri="{FF2B5EF4-FFF2-40B4-BE49-F238E27FC236}">
                <a16:creationId xmlns:a16="http://schemas.microsoft.com/office/drawing/2014/main" id="{9EAB0032-6A8E-40A3-858B-95089CB1B4C4}"/>
              </a:ext>
            </a:extLst>
          </p:cNvPr>
          <p:cNvSpPr/>
          <p:nvPr/>
        </p:nvSpPr>
        <p:spPr>
          <a:xfrm>
            <a:off x="7673930" y="2764302"/>
            <a:ext cx="301685" cy="369332"/>
          </a:xfrm>
          <a:prstGeom prst="rect">
            <a:avLst/>
          </a:prstGeom>
        </p:spPr>
        <p:txBody>
          <a:bodyPr wrap="none">
            <a:spAutoFit/>
          </a:bodyPr>
          <a:lstStyle/>
          <a:p>
            <a:pPr algn="ctr" hangingPunct="0">
              <a:spcAft>
                <a:spcPts val="0"/>
              </a:spcAft>
            </a:pPr>
            <a:r>
              <a:rPr lang="ru-RU" dirty="0"/>
              <a:t>3</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2" name="Прямоугольник 41">
            <a:extLst>
              <a:ext uri="{FF2B5EF4-FFF2-40B4-BE49-F238E27FC236}">
                <a16:creationId xmlns:a16="http://schemas.microsoft.com/office/drawing/2014/main" id="{92F6B587-7FF4-4E9E-B60E-AFCB956B6110}"/>
              </a:ext>
            </a:extLst>
          </p:cNvPr>
          <p:cNvSpPr/>
          <p:nvPr/>
        </p:nvSpPr>
        <p:spPr>
          <a:xfrm>
            <a:off x="8204808" y="2761590"/>
            <a:ext cx="301685" cy="369332"/>
          </a:xfrm>
          <a:prstGeom prst="rect">
            <a:avLst/>
          </a:prstGeom>
        </p:spPr>
        <p:txBody>
          <a:bodyPr wrap="none">
            <a:spAutoFit/>
          </a:bodyPr>
          <a:lstStyle/>
          <a:p>
            <a:pPr algn="ctr" hangingPunct="0">
              <a:spcAft>
                <a:spcPts val="0"/>
              </a:spcAft>
            </a:pPr>
            <a:r>
              <a:rPr lang="ru-RU" dirty="0"/>
              <a:t>4</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3" name="Прямоугольник 42">
            <a:extLst>
              <a:ext uri="{FF2B5EF4-FFF2-40B4-BE49-F238E27FC236}">
                <a16:creationId xmlns:a16="http://schemas.microsoft.com/office/drawing/2014/main" id="{24B4C1F7-7BBC-4894-8CDB-111E753E9853}"/>
              </a:ext>
            </a:extLst>
          </p:cNvPr>
          <p:cNvSpPr/>
          <p:nvPr/>
        </p:nvSpPr>
        <p:spPr>
          <a:xfrm>
            <a:off x="8827433" y="2758878"/>
            <a:ext cx="301685" cy="369332"/>
          </a:xfrm>
          <a:prstGeom prst="rect">
            <a:avLst/>
          </a:prstGeom>
        </p:spPr>
        <p:txBody>
          <a:bodyPr wrap="none">
            <a:spAutoFit/>
          </a:bodyPr>
          <a:lstStyle/>
          <a:p>
            <a:pPr algn="ctr" hangingPunct="0">
              <a:spcAft>
                <a:spcPts val="0"/>
              </a:spcAft>
            </a:pPr>
            <a:r>
              <a:rPr lang="ru-RU" dirty="0"/>
              <a:t>5</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4" name="Прямоугольник 43">
            <a:extLst>
              <a:ext uri="{FF2B5EF4-FFF2-40B4-BE49-F238E27FC236}">
                <a16:creationId xmlns:a16="http://schemas.microsoft.com/office/drawing/2014/main" id="{694E0F2E-6450-47CC-BD36-5484F646B324}"/>
              </a:ext>
            </a:extLst>
          </p:cNvPr>
          <p:cNvSpPr/>
          <p:nvPr/>
        </p:nvSpPr>
        <p:spPr>
          <a:xfrm>
            <a:off x="9354635" y="2758878"/>
            <a:ext cx="301685" cy="369332"/>
          </a:xfrm>
          <a:prstGeom prst="rect">
            <a:avLst/>
          </a:prstGeom>
        </p:spPr>
        <p:txBody>
          <a:bodyPr wrap="none">
            <a:spAutoFit/>
          </a:bodyPr>
          <a:lstStyle/>
          <a:p>
            <a:pPr algn="ctr" hangingPunct="0">
              <a:spcAft>
                <a:spcPts val="0"/>
              </a:spcAft>
            </a:pPr>
            <a:r>
              <a:rPr lang="ru-RU" dirty="0"/>
              <a:t>6</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5" name="Прямоугольник 44">
            <a:extLst>
              <a:ext uri="{FF2B5EF4-FFF2-40B4-BE49-F238E27FC236}">
                <a16:creationId xmlns:a16="http://schemas.microsoft.com/office/drawing/2014/main" id="{99DEF0EE-47D5-4D33-8AE6-C2ACA8E79CFE}"/>
              </a:ext>
            </a:extLst>
          </p:cNvPr>
          <p:cNvSpPr/>
          <p:nvPr/>
        </p:nvSpPr>
        <p:spPr>
          <a:xfrm>
            <a:off x="9881837" y="2761590"/>
            <a:ext cx="301685" cy="369332"/>
          </a:xfrm>
          <a:prstGeom prst="rect">
            <a:avLst/>
          </a:prstGeom>
        </p:spPr>
        <p:txBody>
          <a:bodyPr wrap="none">
            <a:spAutoFit/>
          </a:bodyPr>
          <a:lstStyle/>
          <a:p>
            <a:pPr algn="ctr" hangingPunct="0">
              <a:spcAft>
                <a:spcPts val="0"/>
              </a:spcAft>
            </a:pPr>
            <a:r>
              <a:rPr lang="ru-RU" dirty="0"/>
              <a:t>7</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6" name="Прямоугольник 45">
            <a:extLst>
              <a:ext uri="{FF2B5EF4-FFF2-40B4-BE49-F238E27FC236}">
                <a16:creationId xmlns:a16="http://schemas.microsoft.com/office/drawing/2014/main" id="{D390CB50-C34C-4CE8-B43E-58CA8C4C564F}"/>
              </a:ext>
            </a:extLst>
          </p:cNvPr>
          <p:cNvSpPr/>
          <p:nvPr/>
        </p:nvSpPr>
        <p:spPr>
          <a:xfrm>
            <a:off x="10405363" y="2761590"/>
            <a:ext cx="301685" cy="369332"/>
          </a:xfrm>
          <a:prstGeom prst="rect">
            <a:avLst/>
          </a:prstGeom>
        </p:spPr>
        <p:txBody>
          <a:bodyPr wrap="none">
            <a:spAutoFit/>
          </a:bodyPr>
          <a:lstStyle/>
          <a:p>
            <a:pPr algn="ctr" hangingPunct="0">
              <a:spcAft>
                <a:spcPts val="0"/>
              </a:spcAft>
            </a:pPr>
            <a:r>
              <a:rPr lang="ru-RU" dirty="0"/>
              <a:t>8</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7" name="Прямоугольник 46">
            <a:extLst>
              <a:ext uri="{FF2B5EF4-FFF2-40B4-BE49-F238E27FC236}">
                <a16:creationId xmlns:a16="http://schemas.microsoft.com/office/drawing/2014/main" id="{3F67092B-9FF7-44F9-A533-166FA6661E4A}"/>
              </a:ext>
            </a:extLst>
          </p:cNvPr>
          <p:cNvSpPr/>
          <p:nvPr/>
        </p:nvSpPr>
        <p:spPr>
          <a:xfrm>
            <a:off x="10936241" y="2758878"/>
            <a:ext cx="301685" cy="369332"/>
          </a:xfrm>
          <a:prstGeom prst="rect">
            <a:avLst/>
          </a:prstGeom>
        </p:spPr>
        <p:txBody>
          <a:bodyPr wrap="none">
            <a:spAutoFit/>
          </a:bodyPr>
          <a:lstStyle/>
          <a:p>
            <a:pPr algn="ctr" hangingPunct="0">
              <a:spcAft>
                <a:spcPts val="0"/>
              </a:spcAft>
            </a:pPr>
            <a:r>
              <a:rPr lang="ru-RU" dirty="0"/>
              <a:t>9</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8" name="Прямоугольник 47">
            <a:extLst>
              <a:ext uri="{FF2B5EF4-FFF2-40B4-BE49-F238E27FC236}">
                <a16:creationId xmlns:a16="http://schemas.microsoft.com/office/drawing/2014/main" id="{1BB6BA06-4577-4809-879D-9313298E2494}"/>
              </a:ext>
            </a:extLst>
          </p:cNvPr>
          <p:cNvSpPr/>
          <p:nvPr/>
        </p:nvSpPr>
        <p:spPr>
          <a:xfrm>
            <a:off x="6096000" y="4399229"/>
            <a:ext cx="301685" cy="369332"/>
          </a:xfrm>
          <a:prstGeom prst="rect">
            <a:avLst/>
          </a:prstGeom>
        </p:spPr>
        <p:txBody>
          <a:bodyPr wrap="none">
            <a:spAutoFit/>
          </a:bodyPr>
          <a:lstStyle/>
          <a:p>
            <a:pPr algn="ctr" hangingPunct="0">
              <a:spcAft>
                <a:spcPts val="0"/>
              </a:spcAft>
            </a:pPr>
            <a:r>
              <a:rPr lang="en-US" dirty="0"/>
              <a:t>0</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49" name="Прямоугольник 48">
            <a:extLst>
              <a:ext uri="{FF2B5EF4-FFF2-40B4-BE49-F238E27FC236}">
                <a16:creationId xmlns:a16="http://schemas.microsoft.com/office/drawing/2014/main" id="{67A1BCA4-F92B-4049-95E0-EAA611AA932B}"/>
              </a:ext>
            </a:extLst>
          </p:cNvPr>
          <p:cNvSpPr/>
          <p:nvPr/>
        </p:nvSpPr>
        <p:spPr>
          <a:xfrm>
            <a:off x="6623202" y="4399229"/>
            <a:ext cx="301685" cy="369332"/>
          </a:xfrm>
          <a:prstGeom prst="rect">
            <a:avLst/>
          </a:prstGeom>
        </p:spPr>
        <p:txBody>
          <a:bodyPr wrap="none">
            <a:spAutoFit/>
          </a:bodyPr>
          <a:lstStyle/>
          <a:p>
            <a:pPr algn="ctr" hangingPunct="0">
              <a:spcAft>
                <a:spcPts val="0"/>
              </a:spcAft>
            </a:pPr>
            <a:r>
              <a:rPr lang="ru-RU" dirty="0"/>
              <a:t>1</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0" name="Прямоугольник 49">
            <a:extLst>
              <a:ext uri="{FF2B5EF4-FFF2-40B4-BE49-F238E27FC236}">
                <a16:creationId xmlns:a16="http://schemas.microsoft.com/office/drawing/2014/main" id="{83C2FD52-2C1A-46C1-8F60-66664C0737B8}"/>
              </a:ext>
            </a:extLst>
          </p:cNvPr>
          <p:cNvSpPr/>
          <p:nvPr/>
        </p:nvSpPr>
        <p:spPr>
          <a:xfrm>
            <a:off x="7150404" y="4401941"/>
            <a:ext cx="301685" cy="369332"/>
          </a:xfrm>
          <a:prstGeom prst="rect">
            <a:avLst/>
          </a:prstGeom>
        </p:spPr>
        <p:txBody>
          <a:bodyPr wrap="none">
            <a:spAutoFit/>
          </a:bodyPr>
          <a:lstStyle/>
          <a:p>
            <a:pPr algn="ctr" hangingPunct="0">
              <a:spcAft>
                <a:spcPts val="0"/>
              </a:spcAft>
            </a:pPr>
            <a:r>
              <a:rPr lang="ru-RU" dirty="0"/>
              <a:t>2</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1" name="Прямоугольник 50">
            <a:extLst>
              <a:ext uri="{FF2B5EF4-FFF2-40B4-BE49-F238E27FC236}">
                <a16:creationId xmlns:a16="http://schemas.microsoft.com/office/drawing/2014/main" id="{2D591E21-36F3-4444-9FF2-9ED2BC68EDD5}"/>
              </a:ext>
            </a:extLst>
          </p:cNvPr>
          <p:cNvSpPr/>
          <p:nvPr/>
        </p:nvSpPr>
        <p:spPr>
          <a:xfrm>
            <a:off x="7673930" y="4401941"/>
            <a:ext cx="301685" cy="369332"/>
          </a:xfrm>
          <a:prstGeom prst="rect">
            <a:avLst/>
          </a:prstGeom>
        </p:spPr>
        <p:txBody>
          <a:bodyPr wrap="none">
            <a:spAutoFit/>
          </a:bodyPr>
          <a:lstStyle/>
          <a:p>
            <a:pPr algn="ctr" hangingPunct="0">
              <a:spcAft>
                <a:spcPts val="0"/>
              </a:spcAft>
            </a:pPr>
            <a:r>
              <a:rPr lang="ru-RU" dirty="0"/>
              <a:t>3</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2" name="Прямоугольник 51">
            <a:extLst>
              <a:ext uri="{FF2B5EF4-FFF2-40B4-BE49-F238E27FC236}">
                <a16:creationId xmlns:a16="http://schemas.microsoft.com/office/drawing/2014/main" id="{8F85A74B-A77A-4EA7-A352-73F3996DB6FE}"/>
              </a:ext>
            </a:extLst>
          </p:cNvPr>
          <p:cNvSpPr/>
          <p:nvPr/>
        </p:nvSpPr>
        <p:spPr>
          <a:xfrm>
            <a:off x="8204808" y="4399229"/>
            <a:ext cx="301685" cy="369332"/>
          </a:xfrm>
          <a:prstGeom prst="rect">
            <a:avLst/>
          </a:prstGeom>
        </p:spPr>
        <p:txBody>
          <a:bodyPr wrap="none">
            <a:spAutoFit/>
          </a:bodyPr>
          <a:lstStyle/>
          <a:p>
            <a:pPr algn="ctr" hangingPunct="0">
              <a:spcAft>
                <a:spcPts val="0"/>
              </a:spcAft>
            </a:pPr>
            <a:r>
              <a:rPr lang="ru-RU" dirty="0"/>
              <a:t>4</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3" name="Прямоугольник 52">
            <a:extLst>
              <a:ext uri="{FF2B5EF4-FFF2-40B4-BE49-F238E27FC236}">
                <a16:creationId xmlns:a16="http://schemas.microsoft.com/office/drawing/2014/main" id="{19477E1E-0792-4BAB-A9B9-E91DD158112A}"/>
              </a:ext>
            </a:extLst>
          </p:cNvPr>
          <p:cNvSpPr/>
          <p:nvPr/>
        </p:nvSpPr>
        <p:spPr>
          <a:xfrm>
            <a:off x="8827433" y="4396517"/>
            <a:ext cx="301685" cy="369332"/>
          </a:xfrm>
          <a:prstGeom prst="rect">
            <a:avLst/>
          </a:prstGeom>
        </p:spPr>
        <p:txBody>
          <a:bodyPr wrap="none">
            <a:spAutoFit/>
          </a:bodyPr>
          <a:lstStyle/>
          <a:p>
            <a:pPr algn="ctr" hangingPunct="0">
              <a:spcAft>
                <a:spcPts val="0"/>
              </a:spcAft>
            </a:pPr>
            <a:r>
              <a:rPr lang="ru-RU" dirty="0"/>
              <a:t>5</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4" name="Прямоугольник 53">
            <a:extLst>
              <a:ext uri="{FF2B5EF4-FFF2-40B4-BE49-F238E27FC236}">
                <a16:creationId xmlns:a16="http://schemas.microsoft.com/office/drawing/2014/main" id="{6D0996C4-253D-46AF-AC79-2631421496B9}"/>
              </a:ext>
            </a:extLst>
          </p:cNvPr>
          <p:cNvSpPr/>
          <p:nvPr/>
        </p:nvSpPr>
        <p:spPr>
          <a:xfrm>
            <a:off x="9354635" y="4396517"/>
            <a:ext cx="301685" cy="369332"/>
          </a:xfrm>
          <a:prstGeom prst="rect">
            <a:avLst/>
          </a:prstGeom>
        </p:spPr>
        <p:txBody>
          <a:bodyPr wrap="none">
            <a:spAutoFit/>
          </a:bodyPr>
          <a:lstStyle/>
          <a:p>
            <a:pPr algn="ctr" hangingPunct="0">
              <a:spcAft>
                <a:spcPts val="0"/>
              </a:spcAft>
            </a:pPr>
            <a:r>
              <a:rPr lang="ru-RU" dirty="0"/>
              <a:t>6</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5" name="Прямоугольник 54">
            <a:extLst>
              <a:ext uri="{FF2B5EF4-FFF2-40B4-BE49-F238E27FC236}">
                <a16:creationId xmlns:a16="http://schemas.microsoft.com/office/drawing/2014/main" id="{7AA9EBC6-039E-4988-8C7C-033F4E4E29E2}"/>
              </a:ext>
            </a:extLst>
          </p:cNvPr>
          <p:cNvSpPr/>
          <p:nvPr/>
        </p:nvSpPr>
        <p:spPr>
          <a:xfrm>
            <a:off x="9881837" y="4399229"/>
            <a:ext cx="301685" cy="369332"/>
          </a:xfrm>
          <a:prstGeom prst="rect">
            <a:avLst/>
          </a:prstGeom>
        </p:spPr>
        <p:txBody>
          <a:bodyPr wrap="none">
            <a:spAutoFit/>
          </a:bodyPr>
          <a:lstStyle/>
          <a:p>
            <a:pPr algn="ctr" hangingPunct="0">
              <a:spcAft>
                <a:spcPts val="0"/>
              </a:spcAft>
            </a:pPr>
            <a:r>
              <a:rPr lang="ru-RU" dirty="0"/>
              <a:t>7</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6" name="Прямоугольник 55">
            <a:extLst>
              <a:ext uri="{FF2B5EF4-FFF2-40B4-BE49-F238E27FC236}">
                <a16:creationId xmlns:a16="http://schemas.microsoft.com/office/drawing/2014/main" id="{FC6C32DE-1BCC-4BC5-88F5-D7E3D3135EDD}"/>
              </a:ext>
            </a:extLst>
          </p:cNvPr>
          <p:cNvSpPr/>
          <p:nvPr/>
        </p:nvSpPr>
        <p:spPr>
          <a:xfrm>
            <a:off x="10405363" y="4399229"/>
            <a:ext cx="301685" cy="369332"/>
          </a:xfrm>
          <a:prstGeom prst="rect">
            <a:avLst/>
          </a:prstGeom>
        </p:spPr>
        <p:txBody>
          <a:bodyPr wrap="none">
            <a:spAutoFit/>
          </a:bodyPr>
          <a:lstStyle/>
          <a:p>
            <a:pPr algn="ctr" hangingPunct="0">
              <a:spcAft>
                <a:spcPts val="0"/>
              </a:spcAft>
            </a:pPr>
            <a:r>
              <a:rPr lang="ru-RU" dirty="0"/>
              <a:t>8</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7" name="Прямоугольник 56">
            <a:extLst>
              <a:ext uri="{FF2B5EF4-FFF2-40B4-BE49-F238E27FC236}">
                <a16:creationId xmlns:a16="http://schemas.microsoft.com/office/drawing/2014/main" id="{C80DD2B0-79AA-4B9C-AF8F-C3B31FDFE8E6}"/>
              </a:ext>
            </a:extLst>
          </p:cNvPr>
          <p:cNvSpPr/>
          <p:nvPr/>
        </p:nvSpPr>
        <p:spPr>
          <a:xfrm>
            <a:off x="10936241" y="4396517"/>
            <a:ext cx="301685" cy="369332"/>
          </a:xfrm>
          <a:prstGeom prst="rect">
            <a:avLst/>
          </a:prstGeom>
        </p:spPr>
        <p:txBody>
          <a:bodyPr wrap="none">
            <a:spAutoFit/>
          </a:bodyPr>
          <a:lstStyle/>
          <a:p>
            <a:pPr algn="ctr" hangingPunct="0">
              <a:spcAft>
                <a:spcPts val="0"/>
              </a:spcAft>
            </a:pPr>
            <a:r>
              <a:rPr lang="ru-RU" dirty="0"/>
              <a:t>9</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8" name="Прямоугольник 57">
            <a:extLst>
              <a:ext uri="{FF2B5EF4-FFF2-40B4-BE49-F238E27FC236}">
                <a16:creationId xmlns:a16="http://schemas.microsoft.com/office/drawing/2014/main" id="{C3264C22-FD0B-4373-92F2-8D830336BCDE}"/>
              </a:ext>
            </a:extLst>
          </p:cNvPr>
          <p:cNvSpPr/>
          <p:nvPr/>
        </p:nvSpPr>
        <p:spPr>
          <a:xfrm>
            <a:off x="6096000" y="6105615"/>
            <a:ext cx="301685" cy="369332"/>
          </a:xfrm>
          <a:prstGeom prst="rect">
            <a:avLst/>
          </a:prstGeom>
        </p:spPr>
        <p:txBody>
          <a:bodyPr wrap="none">
            <a:spAutoFit/>
          </a:bodyPr>
          <a:lstStyle/>
          <a:p>
            <a:pPr algn="ctr" hangingPunct="0">
              <a:spcAft>
                <a:spcPts val="0"/>
              </a:spcAft>
            </a:pPr>
            <a:r>
              <a:rPr lang="en-US" dirty="0"/>
              <a:t>0</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59" name="Прямоугольник 58">
            <a:extLst>
              <a:ext uri="{FF2B5EF4-FFF2-40B4-BE49-F238E27FC236}">
                <a16:creationId xmlns:a16="http://schemas.microsoft.com/office/drawing/2014/main" id="{1EE1848A-680B-4682-8F8C-08CD2BA0102E}"/>
              </a:ext>
            </a:extLst>
          </p:cNvPr>
          <p:cNvSpPr/>
          <p:nvPr/>
        </p:nvSpPr>
        <p:spPr>
          <a:xfrm>
            <a:off x="6623202" y="6105615"/>
            <a:ext cx="301685" cy="369332"/>
          </a:xfrm>
          <a:prstGeom prst="rect">
            <a:avLst/>
          </a:prstGeom>
        </p:spPr>
        <p:txBody>
          <a:bodyPr wrap="none">
            <a:spAutoFit/>
          </a:bodyPr>
          <a:lstStyle/>
          <a:p>
            <a:pPr algn="ctr" hangingPunct="0">
              <a:spcAft>
                <a:spcPts val="0"/>
              </a:spcAft>
            </a:pPr>
            <a:r>
              <a:rPr lang="ru-RU" dirty="0"/>
              <a:t>1</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0" name="Прямоугольник 59">
            <a:extLst>
              <a:ext uri="{FF2B5EF4-FFF2-40B4-BE49-F238E27FC236}">
                <a16:creationId xmlns:a16="http://schemas.microsoft.com/office/drawing/2014/main" id="{C833725B-79BD-4C94-A435-FCADDEF3C02F}"/>
              </a:ext>
            </a:extLst>
          </p:cNvPr>
          <p:cNvSpPr/>
          <p:nvPr/>
        </p:nvSpPr>
        <p:spPr>
          <a:xfrm>
            <a:off x="7150404" y="6108327"/>
            <a:ext cx="301685" cy="369332"/>
          </a:xfrm>
          <a:prstGeom prst="rect">
            <a:avLst/>
          </a:prstGeom>
        </p:spPr>
        <p:txBody>
          <a:bodyPr wrap="none">
            <a:spAutoFit/>
          </a:bodyPr>
          <a:lstStyle/>
          <a:p>
            <a:pPr algn="ctr" hangingPunct="0">
              <a:spcAft>
                <a:spcPts val="0"/>
              </a:spcAft>
            </a:pPr>
            <a:r>
              <a:rPr lang="ru-RU" dirty="0"/>
              <a:t>2</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1" name="Прямоугольник 60">
            <a:extLst>
              <a:ext uri="{FF2B5EF4-FFF2-40B4-BE49-F238E27FC236}">
                <a16:creationId xmlns:a16="http://schemas.microsoft.com/office/drawing/2014/main" id="{7C2392C3-D22C-4EE1-91E1-7F1251DB5553}"/>
              </a:ext>
            </a:extLst>
          </p:cNvPr>
          <p:cNvSpPr/>
          <p:nvPr/>
        </p:nvSpPr>
        <p:spPr>
          <a:xfrm>
            <a:off x="7673930" y="6108327"/>
            <a:ext cx="301685" cy="369332"/>
          </a:xfrm>
          <a:prstGeom prst="rect">
            <a:avLst/>
          </a:prstGeom>
        </p:spPr>
        <p:txBody>
          <a:bodyPr wrap="none">
            <a:spAutoFit/>
          </a:bodyPr>
          <a:lstStyle/>
          <a:p>
            <a:pPr algn="ctr" hangingPunct="0">
              <a:spcAft>
                <a:spcPts val="0"/>
              </a:spcAft>
            </a:pPr>
            <a:r>
              <a:rPr lang="ru-RU" dirty="0"/>
              <a:t>3</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2" name="Прямоугольник 61">
            <a:extLst>
              <a:ext uri="{FF2B5EF4-FFF2-40B4-BE49-F238E27FC236}">
                <a16:creationId xmlns:a16="http://schemas.microsoft.com/office/drawing/2014/main" id="{F2094458-41EF-404E-805C-DF7B32E8EF49}"/>
              </a:ext>
            </a:extLst>
          </p:cNvPr>
          <p:cNvSpPr/>
          <p:nvPr/>
        </p:nvSpPr>
        <p:spPr>
          <a:xfrm>
            <a:off x="8204808" y="6105615"/>
            <a:ext cx="301685" cy="369332"/>
          </a:xfrm>
          <a:prstGeom prst="rect">
            <a:avLst/>
          </a:prstGeom>
        </p:spPr>
        <p:txBody>
          <a:bodyPr wrap="none">
            <a:spAutoFit/>
          </a:bodyPr>
          <a:lstStyle/>
          <a:p>
            <a:pPr algn="ctr" hangingPunct="0">
              <a:spcAft>
                <a:spcPts val="0"/>
              </a:spcAft>
            </a:pPr>
            <a:r>
              <a:rPr lang="ru-RU" dirty="0"/>
              <a:t>4</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3" name="Прямоугольник 62">
            <a:extLst>
              <a:ext uri="{FF2B5EF4-FFF2-40B4-BE49-F238E27FC236}">
                <a16:creationId xmlns:a16="http://schemas.microsoft.com/office/drawing/2014/main" id="{A2BF0576-0E9F-49FE-B7BE-18BDE27F96E4}"/>
              </a:ext>
            </a:extLst>
          </p:cNvPr>
          <p:cNvSpPr/>
          <p:nvPr/>
        </p:nvSpPr>
        <p:spPr>
          <a:xfrm>
            <a:off x="8827433" y="6102903"/>
            <a:ext cx="301685" cy="369332"/>
          </a:xfrm>
          <a:prstGeom prst="rect">
            <a:avLst/>
          </a:prstGeom>
        </p:spPr>
        <p:txBody>
          <a:bodyPr wrap="none">
            <a:spAutoFit/>
          </a:bodyPr>
          <a:lstStyle/>
          <a:p>
            <a:pPr algn="ctr" hangingPunct="0">
              <a:spcAft>
                <a:spcPts val="0"/>
              </a:spcAft>
            </a:pPr>
            <a:r>
              <a:rPr lang="ru-RU" dirty="0"/>
              <a:t>5</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4" name="Прямоугольник 63">
            <a:extLst>
              <a:ext uri="{FF2B5EF4-FFF2-40B4-BE49-F238E27FC236}">
                <a16:creationId xmlns:a16="http://schemas.microsoft.com/office/drawing/2014/main" id="{277A4459-B0D1-46B4-AFE8-2AF8CB11BE61}"/>
              </a:ext>
            </a:extLst>
          </p:cNvPr>
          <p:cNvSpPr/>
          <p:nvPr/>
        </p:nvSpPr>
        <p:spPr>
          <a:xfrm>
            <a:off x="9354635" y="6102903"/>
            <a:ext cx="301685" cy="369332"/>
          </a:xfrm>
          <a:prstGeom prst="rect">
            <a:avLst/>
          </a:prstGeom>
        </p:spPr>
        <p:txBody>
          <a:bodyPr wrap="none">
            <a:spAutoFit/>
          </a:bodyPr>
          <a:lstStyle/>
          <a:p>
            <a:pPr algn="ctr" hangingPunct="0">
              <a:spcAft>
                <a:spcPts val="0"/>
              </a:spcAft>
            </a:pPr>
            <a:r>
              <a:rPr lang="ru-RU" dirty="0"/>
              <a:t>6</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5" name="Прямоугольник 64">
            <a:extLst>
              <a:ext uri="{FF2B5EF4-FFF2-40B4-BE49-F238E27FC236}">
                <a16:creationId xmlns:a16="http://schemas.microsoft.com/office/drawing/2014/main" id="{E9A5CFED-5598-4EC8-B757-189680049F3C}"/>
              </a:ext>
            </a:extLst>
          </p:cNvPr>
          <p:cNvSpPr/>
          <p:nvPr/>
        </p:nvSpPr>
        <p:spPr>
          <a:xfrm>
            <a:off x="9881837" y="6105615"/>
            <a:ext cx="301685" cy="369332"/>
          </a:xfrm>
          <a:prstGeom prst="rect">
            <a:avLst/>
          </a:prstGeom>
        </p:spPr>
        <p:txBody>
          <a:bodyPr wrap="none">
            <a:spAutoFit/>
          </a:bodyPr>
          <a:lstStyle/>
          <a:p>
            <a:pPr algn="ctr" hangingPunct="0">
              <a:spcAft>
                <a:spcPts val="0"/>
              </a:spcAft>
            </a:pPr>
            <a:r>
              <a:rPr lang="ru-RU" dirty="0"/>
              <a:t>7</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6" name="Прямоугольник 65">
            <a:extLst>
              <a:ext uri="{FF2B5EF4-FFF2-40B4-BE49-F238E27FC236}">
                <a16:creationId xmlns:a16="http://schemas.microsoft.com/office/drawing/2014/main" id="{33E701F3-332A-45D1-9475-20F9C2FC839C}"/>
              </a:ext>
            </a:extLst>
          </p:cNvPr>
          <p:cNvSpPr/>
          <p:nvPr/>
        </p:nvSpPr>
        <p:spPr>
          <a:xfrm>
            <a:off x="10405363" y="6105615"/>
            <a:ext cx="301685" cy="369332"/>
          </a:xfrm>
          <a:prstGeom prst="rect">
            <a:avLst/>
          </a:prstGeom>
        </p:spPr>
        <p:txBody>
          <a:bodyPr wrap="none">
            <a:spAutoFit/>
          </a:bodyPr>
          <a:lstStyle/>
          <a:p>
            <a:pPr algn="ctr" hangingPunct="0">
              <a:spcAft>
                <a:spcPts val="0"/>
              </a:spcAft>
            </a:pPr>
            <a:r>
              <a:rPr lang="ru-RU" dirty="0"/>
              <a:t>8</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7" name="Прямоугольник 66">
            <a:extLst>
              <a:ext uri="{FF2B5EF4-FFF2-40B4-BE49-F238E27FC236}">
                <a16:creationId xmlns:a16="http://schemas.microsoft.com/office/drawing/2014/main" id="{4F72F07C-46FA-45F1-9DA0-B41237C1DB58}"/>
              </a:ext>
            </a:extLst>
          </p:cNvPr>
          <p:cNvSpPr/>
          <p:nvPr/>
        </p:nvSpPr>
        <p:spPr>
          <a:xfrm>
            <a:off x="10936241" y="6102903"/>
            <a:ext cx="301685" cy="369332"/>
          </a:xfrm>
          <a:prstGeom prst="rect">
            <a:avLst/>
          </a:prstGeom>
        </p:spPr>
        <p:txBody>
          <a:bodyPr wrap="none">
            <a:spAutoFit/>
          </a:bodyPr>
          <a:lstStyle/>
          <a:p>
            <a:pPr algn="ctr" hangingPunct="0">
              <a:spcAft>
                <a:spcPts val="0"/>
              </a:spcAft>
            </a:pPr>
            <a:r>
              <a:rPr lang="ru-RU" dirty="0"/>
              <a:t>9</a:t>
            </a:r>
            <a:endParaRPr lang="ru-RU" dirty="0">
              <a:solidFill>
                <a:srgbClr val="000000"/>
              </a:solidFill>
              <a:latin typeface="Times New Roman" panose="02020603050405020304" pitchFamily="18" charset="0"/>
              <a:ea typeface="Times New Roman" panose="02020603050405020304" pitchFamily="18" charset="0"/>
            </a:endParaRPr>
          </a:p>
        </p:txBody>
      </p:sp>
      <p:sp>
        <p:nvSpPr>
          <p:cNvPr id="68" name="Text Box 12">
            <a:extLst>
              <a:ext uri="{FF2B5EF4-FFF2-40B4-BE49-F238E27FC236}">
                <a16:creationId xmlns:a16="http://schemas.microsoft.com/office/drawing/2014/main" id="{94127758-7F21-4AFA-8294-ECC6F2B96737}"/>
              </a:ext>
            </a:extLst>
          </p:cNvPr>
          <p:cNvSpPr txBox="1">
            <a:spLocks noChangeArrowheads="1"/>
          </p:cNvSpPr>
          <p:nvPr/>
        </p:nvSpPr>
        <p:spPr bwMode="auto">
          <a:xfrm>
            <a:off x="11663083" y="6400835"/>
            <a:ext cx="528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13</a:t>
            </a:r>
            <a:endParaRPr lang="ru-RU" altLang="ru-RU" sz="2400" dirty="0">
              <a:solidFill>
                <a:srgbClr val="0B4D91"/>
              </a:solidFill>
            </a:endParaRPr>
          </a:p>
        </p:txBody>
      </p:sp>
    </p:spTree>
    <p:extLst>
      <p:ext uri="{BB962C8B-B14F-4D97-AF65-F5344CB8AC3E}">
        <p14:creationId xmlns:p14="http://schemas.microsoft.com/office/powerpoint/2010/main" val="3311969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71558"/>
            <a:ext cx="10515600" cy="1325563"/>
          </a:xfrm>
        </p:spPr>
        <p:txBody>
          <a:bodyPr>
            <a:noAutofit/>
          </a:bodyPr>
          <a:lstStyle/>
          <a:p>
            <a:pPr lvl="1" algn="ctr" rtl="0">
              <a:lnSpc>
                <a:spcPct val="90000"/>
              </a:lnSpc>
              <a:spcBef>
                <a:spcPct val="0"/>
              </a:spcBef>
            </a:pPr>
            <a:r>
              <a:rPr lang="en-US" sz="4800" dirty="0" err="1">
                <a:solidFill>
                  <a:srgbClr val="0D5095"/>
                </a:solidFill>
              </a:rPr>
              <a:t>Сurrent</a:t>
            </a:r>
            <a:r>
              <a:rPr lang="en-US" sz="4800" dirty="0">
                <a:solidFill>
                  <a:srgbClr val="0D5095"/>
                </a:solidFill>
              </a:rPr>
              <a:t> consumed by the microcircuit</a:t>
            </a:r>
            <a:endParaRPr lang="ru-RU" sz="4800" dirty="0">
              <a:solidFill>
                <a:srgbClr val="0D5095"/>
              </a:solidFill>
            </a:endParaRPr>
          </a:p>
        </p:txBody>
      </p:sp>
      <p:pic>
        <p:nvPicPr>
          <p:cNvPr id="3" name="Рисунок 2">
            <a:extLst>
              <a:ext uri="{FF2B5EF4-FFF2-40B4-BE49-F238E27FC236}">
                <a16:creationId xmlns:a16="http://schemas.microsoft.com/office/drawing/2014/main" id="{D7B36E39-8330-420D-9407-4728975CEA9B}"/>
              </a:ext>
            </a:extLst>
          </p:cNvPr>
          <p:cNvPicPr>
            <a:picLocks noChangeAspect="1"/>
          </p:cNvPicPr>
          <p:nvPr/>
        </p:nvPicPr>
        <p:blipFill>
          <a:blip r:embed="rId2"/>
          <a:stretch>
            <a:fillRect/>
          </a:stretch>
        </p:blipFill>
        <p:spPr>
          <a:xfrm>
            <a:off x="3310096" y="1317410"/>
            <a:ext cx="8525716" cy="5166419"/>
          </a:xfrm>
          <a:prstGeom prst="rect">
            <a:avLst/>
          </a:prstGeom>
        </p:spPr>
      </p:pic>
      <p:pic>
        <p:nvPicPr>
          <p:cNvPr id="9" name="Рисунок 8">
            <a:extLst>
              <a:ext uri="{FF2B5EF4-FFF2-40B4-BE49-F238E27FC236}">
                <a16:creationId xmlns:a16="http://schemas.microsoft.com/office/drawing/2014/main" id="{2E49C0E9-EBB4-4FED-B2CE-C9B791CEF5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6380" y="1490086"/>
            <a:ext cx="8221832" cy="4993743"/>
          </a:xfrm>
          <a:prstGeom prst="rect">
            <a:avLst/>
          </a:prstGeom>
          <a:noFill/>
          <a:ln>
            <a:noFill/>
          </a:ln>
        </p:spPr>
      </p:pic>
      <p:pic>
        <p:nvPicPr>
          <p:cNvPr id="10" name="Рисунок 9">
            <a:extLst>
              <a:ext uri="{FF2B5EF4-FFF2-40B4-BE49-F238E27FC236}">
                <a16:creationId xmlns:a16="http://schemas.microsoft.com/office/drawing/2014/main" id="{9AC08C79-299C-461B-823F-A020E47DAF7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380" y="1490085"/>
            <a:ext cx="8221832" cy="4906249"/>
          </a:xfrm>
          <a:prstGeom prst="rect">
            <a:avLst/>
          </a:prstGeom>
          <a:noFill/>
          <a:ln>
            <a:noFill/>
          </a:ln>
        </p:spPr>
      </p:pic>
      <p:sp>
        <p:nvSpPr>
          <p:cNvPr id="11" name="Text Box 12">
            <a:extLst>
              <a:ext uri="{FF2B5EF4-FFF2-40B4-BE49-F238E27FC236}">
                <a16:creationId xmlns:a16="http://schemas.microsoft.com/office/drawing/2014/main" id="{39527276-532C-4B15-B735-4C93500F6380}"/>
              </a:ext>
            </a:extLst>
          </p:cNvPr>
          <p:cNvSpPr txBox="1">
            <a:spLocks noChangeArrowheads="1"/>
          </p:cNvSpPr>
          <p:nvPr/>
        </p:nvSpPr>
        <p:spPr bwMode="auto">
          <a:xfrm>
            <a:off x="11663082" y="6396334"/>
            <a:ext cx="528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14</a:t>
            </a:r>
            <a:endParaRPr lang="ru-RU" altLang="ru-RU" sz="2400" dirty="0">
              <a:solidFill>
                <a:srgbClr val="0B4D91"/>
              </a:solidFill>
            </a:endParaRPr>
          </a:p>
        </p:txBody>
      </p:sp>
    </p:spTree>
    <p:extLst>
      <p:ext uri="{BB962C8B-B14F-4D97-AF65-F5344CB8AC3E}">
        <p14:creationId xmlns:p14="http://schemas.microsoft.com/office/powerpoint/2010/main" val="2618752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ИНЭФБ"/>
          <p:cNvPicPr>
            <a:picLocks noChangeAspect="1" noChangeArrowheads="1"/>
          </p:cNvPicPr>
          <p:nvPr/>
        </p:nvPicPr>
        <p:blipFill rotWithShape="1">
          <a:blip r:embed="rId2">
            <a:extLst>
              <a:ext uri="{28A0092B-C50C-407E-A947-70E740481C1C}">
                <a14:useLocalDpi xmlns:a14="http://schemas.microsoft.com/office/drawing/2010/main" val="0"/>
              </a:ext>
            </a:extLst>
          </a:blip>
          <a:srcRect r="50907"/>
          <a:stretch/>
        </p:blipFill>
        <p:spPr bwMode="auto">
          <a:xfrm>
            <a:off x="8545139" y="0"/>
            <a:ext cx="359902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p:cNvSpPr txBox="1">
            <a:spLocks noChangeArrowheads="1"/>
          </p:cNvSpPr>
          <p:nvPr/>
        </p:nvSpPr>
        <p:spPr bwMode="auto">
          <a:xfrm>
            <a:off x="2309813" y="1000125"/>
            <a:ext cx="7643812" cy="820738"/>
          </a:xfrm>
          <a:prstGeom prst="rect">
            <a:avLst/>
          </a:prstGeom>
          <a:noFill/>
          <a:ln>
            <a:noFill/>
          </a:ln>
          <a:effectLs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buFontTx/>
              <a:buNone/>
              <a:defRPr/>
            </a:pPr>
            <a:endParaRPr lang="ru-RU" altLang="ru-RU" b="1" kern="0" dirty="0">
              <a:solidFill>
                <a:srgbClr val="0B4D91"/>
              </a:solidFill>
            </a:endParaRPr>
          </a:p>
        </p:txBody>
      </p:sp>
      <p:sp>
        <p:nvSpPr>
          <p:cNvPr id="7" name="Rectangle 12"/>
          <p:cNvSpPr txBox="1">
            <a:spLocks noChangeArrowheads="1"/>
          </p:cNvSpPr>
          <p:nvPr/>
        </p:nvSpPr>
        <p:spPr bwMode="auto">
          <a:xfrm>
            <a:off x="2121718" y="179388"/>
            <a:ext cx="7643812" cy="820737"/>
          </a:xfrm>
          <a:prstGeom prst="rect">
            <a:avLst/>
          </a:prstGeom>
          <a:noFill/>
          <a:ln>
            <a:noFill/>
          </a:ln>
          <a:effectLs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a:buNone/>
              <a:defRPr/>
            </a:pPr>
            <a:r>
              <a:rPr lang="en-US" b="1" kern="0" dirty="0">
                <a:solidFill>
                  <a:srgbClr val="0B4D91"/>
                </a:solidFill>
              </a:rPr>
              <a:t>Conclusion</a:t>
            </a:r>
            <a:endParaRPr lang="ru-RU" b="1" kern="0" dirty="0">
              <a:solidFill>
                <a:srgbClr val="0B4D91"/>
              </a:solidFill>
            </a:endParaRPr>
          </a:p>
          <a:p>
            <a:pPr algn="ctr" eaLnBrk="1" hangingPunct="1">
              <a:buFontTx/>
              <a:buNone/>
              <a:defRPr/>
            </a:pPr>
            <a:endParaRPr lang="ru-RU" altLang="ru-RU" b="1" kern="0" dirty="0">
              <a:solidFill>
                <a:srgbClr val="0B4D91"/>
              </a:solidFill>
            </a:endParaRPr>
          </a:p>
        </p:txBody>
      </p:sp>
      <p:sp>
        <p:nvSpPr>
          <p:cNvPr id="13318" name="Rectangle 17"/>
          <p:cNvSpPr>
            <a:spLocks noChangeArrowheads="1"/>
          </p:cNvSpPr>
          <p:nvPr/>
        </p:nvSpPr>
        <p:spPr bwMode="auto">
          <a:xfrm>
            <a:off x="119276" y="1000125"/>
            <a:ext cx="11648697" cy="5632311"/>
          </a:xfrm>
          <a:prstGeom prst="rect">
            <a:avLst/>
          </a:prstGeom>
          <a:solidFill>
            <a:schemeClr val="bg1"/>
          </a:solidFill>
          <a:ln w="12700">
            <a:solidFill>
              <a:srgbClr val="0B4D9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285750" indent="-285750" algn="just">
              <a:spcBef>
                <a:spcPts val="0"/>
              </a:spcBef>
              <a:defRPr/>
            </a:pPr>
            <a:r>
              <a:rPr lang="en-US" sz="1800" dirty="0">
                <a:solidFill>
                  <a:srgbClr val="0B4D91"/>
                </a:solidFill>
              </a:rPr>
              <a:t>With the hardware implementation of any cryptographic device, even with the most mathematically complex cryptographic algorithm, it is impossible to avoid information leakage through side channels. However, this information can be made illegible and prevent unauthorized access. So, the built-in temperature sensor can be used not only for personal gain, but also to prevent unauthorized access. You can add a security algorithm to the cryptographic device, which works when the temperature changes, when the probability of extracting encryption keys increases.</a:t>
            </a:r>
          </a:p>
          <a:p>
            <a:pPr marL="285750" indent="-285750" algn="just">
              <a:spcBef>
                <a:spcPts val="0"/>
              </a:spcBef>
              <a:defRPr/>
            </a:pPr>
            <a:r>
              <a:rPr lang="en-US" sz="1800" dirty="0">
                <a:solidFill>
                  <a:srgbClr val="0B4D91"/>
                </a:solidFill>
              </a:rPr>
              <a:t>The vulnerability of RSA, at the moment, is caused not by the algorithm, but by its practical implementation. When using large keys, from a mathematical point of view, a large amount of effort and resources is required to factorize a </a:t>
            </a:r>
            <a:r>
              <a:rPr lang="en-US" sz="1800" dirty="0" err="1">
                <a:solidFill>
                  <a:srgbClr val="0B4D91"/>
                </a:solidFill>
              </a:rPr>
              <a:t>semisimple</a:t>
            </a:r>
            <a:r>
              <a:rPr lang="en-US" sz="1800" dirty="0">
                <a:solidFill>
                  <a:srgbClr val="0B4D91"/>
                </a:solidFill>
              </a:rPr>
              <a:t> number. However, the use of third-party data that occurs during the execution of the algorithm on the device can allow an attacker to extract useful information and obtain encryption keys of even the most complex algorithm.</a:t>
            </a:r>
          </a:p>
          <a:p>
            <a:pPr marL="285750" indent="-285750" algn="just">
              <a:spcBef>
                <a:spcPts val="0"/>
              </a:spcBef>
              <a:defRPr/>
            </a:pPr>
            <a:r>
              <a:rPr lang="en-US" altLang="ru-RU" sz="1800" dirty="0">
                <a:solidFill>
                  <a:srgbClr val="0B4D91"/>
                </a:solidFill>
              </a:rPr>
              <a:t>Active attacks on the temperature channel have already been investigated [27]. With active attacks, it was possible to successfully retrieve the RSA encryption keys based on erroneous calculations. A 2014 study by Michael </a:t>
            </a:r>
            <a:r>
              <a:rPr lang="en-US" altLang="ru-RU" sz="1800" dirty="0" err="1">
                <a:solidFill>
                  <a:srgbClr val="0B4D91"/>
                </a:solidFill>
              </a:rPr>
              <a:t>Hutter</a:t>
            </a:r>
            <a:r>
              <a:rPr lang="en-US" altLang="ru-RU" sz="1800" dirty="0">
                <a:solidFill>
                  <a:srgbClr val="0B4D91"/>
                </a:solidFill>
              </a:rPr>
              <a:t> and </a:t>
            </a:r>
            <a:r>
              <a:rPr lang="en-US" altLang="ru-RU" sz="1800" dirty="0" err="1">
                <a:solidFill>
                  <a:srgbClr val="0B4D91"/>
                </a:solidFill>
              </a:rPr>
              <a:t>Jorn</a:t>
            </a:r>
            <a:r>
              <a:rPr lang="en-US" altLang="ru-RU" sz="1800" dirty="0">
                <a:solidFill>
                  <a:srgbClr val="0B4D91"/>
                </a:solidFill>
              </a:rPr>
              <a:t>-Marc Schmidt used an external temperature sensor that compromised processor integrity. Using built-in temperature sensors for such attacks can be more promising, as visually the integrity of the device will not be compromised.</a:t>
            </a:r>
          </a:p>
          <a:p>
            <a:pPr marL="285750" indent="-285750" algn="just">
              <a:spcBef>
                <a:spcPts val="0"/>
              </a:spcBef>
              <a:defRPr/>
            </a:pPr>
            <a:r>
              <a:rPr lang="en-US" altLang="ru-RU" sz="1800" dirty="0">
                <a:solidFill>
                  <a:srgbClr val="0B4D91"/>
                </a:solidFill>
              </a:rPr>
              <a:t>In general, it must be emphasized that security solutions for Internet of Things are not yet fully understood. With the development of technology and its role in the modern world, it is necessary to continue scientific research and propose modern solutions that can improve the situation in the field of security of the Internet of things.</a:t>
            </a:r>
            <a:endParaRPr lang="ru-RU" altLang="ru-RU" sz="1800" dirty="0">
              <a:solidFill>
                <a:srgbClr val="0B4D91"/>
              </a:solidFill>
            </a:endParaRPr>
          </a:p>
        </p:txBody>
      </p:sp>
      <p:sp>
        <p:nvSpPr>
          <p:cNvPr id="14340" name="Text Box 19"/>
          <p:cNvSpPr txBox="1">
            <a:spLocks noChangeArrowheads="1"/>
          </p:cNvSpPr>
          <p:nvPr/>
        </p:nvSpPr>
        <p:spPr bwMode="auto">
          <a:xfrm>
            <a:off x="11767973" y="6488668"/>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dirty="0">
                <a:solidFill>
                  <a:srgbClr val="0B4D91"/>
                </a:solidFill>
              </a:rPr>
              <a:t>15</a:t>
            </a:r>
            <a:endParaRPr lang="ru-RU" altLang="ru-RU" sz="1800" dirty="0">
              <a:solidFill>
                <a:srgbClr val="0B4D91"/>
              </a:solidFill>
            </a:endParaRPr>
          </a:p>
        </p:txBody>
      </p:sp>
      <p:pic>
        <p:nvPicPr>
          <p:cNvPr id="9" name="Picture 3" descr="img_1112257784071">
            <a:extLst>
              <a:ext uri="{FF2B5EF4-FFF2-40B4-BE49-F238E27FC236}">
                <a16:creationId xmlns:a16="http://schemas.microsoft.com/office/drawing/2014/main" id="{34051C19-547B-4D70-9DA7-0133F9BA55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 y="6350"/>
            <a:ext cx="18526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866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lvl="1" algn="l" rtl="0">
              <a:lnSpc>
                <a:spcPct val="90000"/>
              </a:lnSpc>
              <a:spcBef>
                <a:spcPct val="0"/>
              </a:spcBef>
            </a:pPr>
            <a:r>
              <a:rPr lang="en-US" altLang="ru-RU" sz="4800" b="1" dirty="0">
                <a:solidFill>
                  <a:srgbClr val="0D5095"/>
                </a:solidFill>
              </a:rPr>
              <a:t>Application area</a:t>
            </a:r>
            <a:endParaRPr lang="ru-RU" sz="6600" b="1"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4" y="1944546"/>
            <a:ext cx="7015246" cy="4215583"/>
          </a:xfrm>
        </p:spPr>
      </p:pic>
      <p:sp>
        <p:nvSpPr>
          <p:cNvPr id="5" name="Rectangle 17"/>
          <p:cNvSpPr>
            <a:spLocks noChangeArrowheads="1"/>
          </p:cNvSpPr>
          <p:nvPr/>
        </p:nvSpPr>
        <p:spPr bwMode="auto">
          <a:xfrm>
            <a:off x="7013574" y="908050"/>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None/>
            </a:pPr>
            <a:r>
              <a:rPr lang="en-US" sz="1200" dirty="0">
                <a:solidFill>
                  <a:srgbClr val="0D5095"/>
                </a:solidFill>
              </a:rPr>
              <a:t>Smart cities – Parking, urban transport, lighting, etc. </a:t>
            </a:r>
            <a:endParaRPr lang="ru-RU" altLang="ru-RU" sz="1200" dirty="0">
              <a:solidFill>
                <a:srgbClr val="0D5095"/>
              </a:solidFill>
            </a:endParaRPr>
          </a:p>
        </p:txBody>
      </p:sp>
      <p:sp>
        <p:nvSpPr>
          <p:cNvPr id="7" name="Rectangle 17"/>
          <p:cNvSpPr>
            <a:spLocks noChangeArrowheads="1"/>
          </p:cNvSpPr>
          <p:nvPr/>
        </p:nvSpPr>
        <p:spPr bwMode="auto">
          <a:xfrm>
            <a:off x="7013573" y="1412213"/>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FontTx/>
              <a:buNone/>
            </a:pPr>
            <a:r>
              <a:rPr lang="en-US" sz="1200" dirty="0">
                <a:solidFill>
                  <a:schemeClr val="accent5"/>
                </a:solidFill>
              </a:rPr>
              <a:t>Agriculture – Monitoring environmental parameters, inventory management, process automation, etc.</a:t>
            </a:r>
            <a:endParaRPr lang="ru-RU" altLang="ru-RU" sz="1200" dirty="0">
              <a:solidFill>
                <a:schemeClr val="accent5"/>
              </a:solidFill>
            </a:endParaRPr>
          </a:p>
        </p:txBody>
      </p:sp>
      <p:sp>
        <p:nvSpPr>
          <p:cNvPr id="8" name="Rectangle 17"/>
          <p:cNvSpPr>
            <a:spLocks noChangeArrowheads="1"/>
          </p:cNvSpPr>
          <p:nvPr/>
        </p:nvSpPr>
        <p:spPr bwMode="auto">
          <a:xfrm>
            <a:off x="7013572" y="2102030"/>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FontTx/>
              <a:buNone/>
            </a:pPr>
            <a:r>
              <a:rPr lang="en-US" sz="1200" dirty="0">
                <a:solidFill>
                  <a:schemeClr val="accent5"/>
                </a:solidFill>
              </a:rPr>
              <a:t>Manufacturing – Monitoring and control of technical processes</a:t>
            </a:r>
            <a:endParaRPr lang="ru-RU" altLang="ru-RU" sz="1200" dirty="0">
              <a:solidFill>
                <a:schemeClr val="accent5"/>
              </a:solidFill>
            </a:endParaRPr>
          </a:p>
        </p:txBody>
      </p:sp>
      <p:sp>
        <p:nvSpPr>
          <p:cNvPr id="9" name="Rectangle 17"/>
          <p:cNvSpPr>
            <a:spLocks noChangeArrowheads="1"/>
          </p:cNvSpPr>
          <p:nvPr/>
        </p:nvSpPr>
        <p:spPr bwMode="auto">
          <a:xfrm>
            <a:off x="7013571" y="2737776"/>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FontTx/>
              <a:buNone/>
            </a:pPr>
            <a:r>
              <a:rPr lang="en-US" sz="1200" dirty="0">
                <a:solidFill>
                  <a:schemeClr val="accent5"/>
                </a:solidFill>
              </a:rPr>
              <a:t>Energy networks – Accounting and monitoring, management of intelligent networks</a:t>
            </a:r>
            <a:endParaRPr lang="ru-RU" altLang="ru-RU" sz="1200" dirty="0">
              <a:solidFill>
                <a:schemeClr val="accent5"/>
              </a:solidFill>
            </a:endParaRPr>
          </a:p>
        </p:txBody>
      </p:sp>
      <p:sp>
        <p:nvSpPr>
          <p:cNvPr id="10" name="Rectangle 17"/>
          <p:cNvSpPr>
            <a:spLocks noChangeArrowheads="1"/>
          </p:cNvSpPr>
          <p:nvPr/>
        </p:nvSpPr>
        <p:spPr bwMode="auto">
          <a:xfrm>
            <a:off x="7013570" y="3427286"/>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358775"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ctr">
              <a:spcBef>
                <a:spcPct val="0"/>
              </a:spcBef>
              <a:buFontTx/>
              <a:buNone/>
            </a:pPr>
            <a:r>
              <a:rPr lang="en-US" sz="1200" dirty="0">
                <a:solidFill>
                  <a:schemeClr val="accent5"/>
                </a:solidFill>
              </a:rPr>
              <a:t>Smart homes – Fire / security alarm, etc.</a:t>
            </a:r>
            <a:endParaRPr lang="ru-RU" altLang="ru-RU" sz="1200" dirty="0">
              <a:solidFill>
                <a:schemeClr val="accent5"/>
              </a:solidFill>
            </a:endParaRPr>
          </a:p>
        </p:txBody>
      </p:sp>
      <p:sp>
        <p:nvSpPr>
          <p:cNvPr id="12" name="Rectangle 17"/>
          <p:cNvSpPr>
            <a:spLocks noChangeArrowheads="1"/>
          </p:cNvSpPr>
          <p:nvPr/>
        </p:nvSpPr>
        <p:spPr bwMode="auto">
          <a:xfrm>
            <a:off x="7034212" y="3932130"/>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358775"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ctr">
              <a:spcBef>
                <a:spcPct val="0"/>
              </a:spcBef>
              <a:buFontTx/>
              <a:buNone/>
            </a:pPr>
            <a:r>
              <a:rPr lang="en-US" sz="1200" dirty="0">
                <a:solidFill>
                  <a:schemeClr val="accent5"/>
                </a:solidFill>
              </a:rPr>
              <a:t>Transport – Fleet management, cargo tracking, etc.</a:t>
            </a:r>
            <a:endParaRPr lang="ru-RU" altLang="ru-RU" sz="1200" dirty="0">
              <a:solidFill>
                <a:schemeClr val="accent5"/>
              </a:solidFill>
            </a:endParaRPr>
          </a:p>
        </p:txBody>
      </p:sp>
      <p:sp>
        <p:nvSpPr>
          <p:cNvPr id="13" name="Rectangle 17"/>
          <p:cNvSpPr>
            <a:spLocks noChangeArrowheads="1"/>
          </p:cNvSpPr>
          <p:nvPr/>
        </p:nvSpPr>
        <p:spPr bwMode="auto">
          <a:xfrm>
            <a:off x="7034213" y="4436974"/>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FontTx/>
              <a:buNone/>
            </a:pPr>
            <a:r>
              <a:rPr lang="en-US" sz="1200" dirty="0">
                <a:solidFill>
                  <a:schemeClr val="accent5"/>
                </a:solidFill>
              </a:rPr>
              <a:t>Personal electronics – Health monitoring, location monitoring systems, </a:t>
            </a:r>
            <a:r>
              <a:rPr lang="en-US" sz="1200" dirty="0" err="1">
                <a:solidFill>
                  <a:schemeClr val="accent5"/>
                </a:solidFill>
              </a:rPr>
              <a:t>etc</a:t>
            </a:r>
            <a:endParaRPr lang="ru-RU" altLang="ru-RU" sz="1200" dirty="0">
              <a:solidFill>
                <a:schemeClr val="accent5"/>
              </a:solidFill>
            </a:endParaRPr>
          </a:p>
        </p:txBody>
      </p:sp>
      <p:sp>
        <p:nvSpPr>
          <p:cNvPr id="14" name="Rectangle 17"/>
          <p:cNvSpPr>
            <a:spLocks noChangeArrowheads="1"/>
          </p:cNvSpPr>
          <p:nvPr/>
        </p:nvSpPr>
        <p:spPr bwMode="auto">
          <a:xfrm>
            <a:off x="7013570" y="5129791"/>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FontTx/>
              <a:buNone/>
            </a:pPr>
            <a:r>
              <a:rPr lang="en-US" sz="1200" dirty="0">
                <a:solidFill>
                  <a:schemeClr val="accent5"/>
                </a:solidFill>
              </a:rPr>
              <a:t>Environment – Monitoring of air condition, water bodies, etc.</a:t>
            </a:r>
            <a:endParaRPr lang="ru-RU" altLang="ru-RU" sz="1200" dirty="0">
              <a:solidFill>
                <a:schemeClr val="accent5"/>
              </a:solidFill>
            </a:endParaRPr>
          </a:p>
        </p:txBody>
      </p:sp>
      <p:sp>
        <p:nvSpPr>
          <p:cNvPr id="23" name="Text Box 12"/>
          <p:cNvSpPr txBox="1">
            <a:spLocks noChangeArrowheads="1"/>
          </p:cNvSpPr>
          <p:nvPr/>
        </p:nvSpPr>
        <p:spPr bwMode="auto">
          <a:xfrm>
            <a:off x="11835812" y="637890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1</a:t>
            </a:r>
            <a:endParaRPr lang="ru-RU" altLang="ru-RU" sz="2400" dirty="0">
              <a:solidFill>
                <a:srgbClr val="0B4D91"/>
              </a:solidFill>
            </a:endParaRPr>
          </a:p>
        </p:txBody>
      </p:sp>
    </p:spTree>
    <p:extLst>
      <p:ext uri="{BB962C8B-B14F-4D97-AF65-F5344CB8AC3E}">
        <p14:creationId xmlns:p14="http://schemas.microsoft.com/office/powerpoint/2010/main" val="378303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4"/>
          <p:cNvSpPr>
            <a:spLocks noGrp="1" noChangeArrowheads="1"/>
          </p:cNvSpPr>
          <p:nvPr>
            <p:ph type="body" idx="1"/>
          </p:nvPr>
        </p:nvSpPr>
        <p:spPr>
          <a:xfrm>
            <a:off x="3977732" y="63978"/>
            <a:ext cx="4752975" cy="820738"/>
          </a:xfrm>
        </p:spPr>
        <p:txBody>
          <a:bodyPr/>
          <a:lstStyle/>
          <a:p>
            <a:pPr algn="ctr">
              <a:buNone/>
            </a:pPr>
            <a:r>
              <a:rPr lang="en-US" b="1" dirty="0">
                <a:solidFill>
                  <a:srgbClr val="0B4D91"/>
                </a:solidFill>
              </a:rPr>
              <a:t>Introduction </a:t>
            </a:r>
            <a:endParaRPr lang="ru-RU" b="1" dirty="0">
              <a:solidFill>
                <a:srgbClr val="0B4D91"/>
              </a:solidFill>
            </a:endParaRPr>
          </a:p>
        </p:txBody>
      </p:sp>
      <p:sp>
        <p:nvSpPr>
          <p:cNvPr id="5124" name="Rectangle 15"/>
          <p:cNvSpPr>
            <a:spLocks noChangeArrowheads="1"/>
          </p:cNvSpPr>
          <p:nvPr/>
        </p:nvSpPr>
        <p:spPr bwMode="auto">
          <a:xfrm>
            <a:off x="1508760" y="859868"/>
            <a:ext cx="9690918" cy="830997"/>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The Internet of things (</a:t>
            </a:r>
            <a:r>
              <a:rPr lang="en-US" altLang="ru-RU" sz="1600" dirty="0" err="1">
                <a:solidFill>
                  <a:schemeClr val="bg1"/>
                </a:solidFill>
              </a:rPr>
              <a:t>IoT</a:t>
            </a:r>
            <a:r>
              <a:rPr lang="en-US" altLang="ru-RU" sz="1600" dirty="0">
                <a:solidFill>
                  <a:schemeClr val="bg1"/>
                </a:solidFill>
              </a:rPr>
              <a:t>) consists of complex sensors, actuators, and microchips embedded in physical objects around us world, making them smarter than ever. All these things are connected together and exchange huge data between them and with other digital components without any human intervention</a:t>
            </a:r>
            <a:endParaRPr lang="ru-RU" altLang="ru-RU" sz="1600" dirty="0">
              <a:solidFill>
                <a:schemeClr val="bg1"/>
              </a:solidFill>
            </a:endParaRPr>
          </a:p>
        </p:txBody>
      </p:sp>
      <p:sp>
        <p:nvSpPr>
          <p:cNvPr id="5125" name="Rectangle 16"/>
          <p:cNvSpPr>
            <a:spLocks noChangeArrowheads="1"/>
          </p:cNvSpPr>
          <p:nvPr/>
        </p:nvSpPr>
        <p:spPr bwMode="auto">
          <a:xfrm>
            <a:off x="1052661" y="3064015"/>
            <a:ext cx="2925071" cy="2103120"/>
          </a:xfrm>
          <a:prstGeom prst="rect">
            <a:avLst/>
          </a:prstGeom>
          <a:solidFill>
            <a:srgbClr val="0B4D91"/>
          </a:solidFill>
          <a:ln w="9525">
            <a:solidFill>
              <a:schemeClr val="bg1"/>
            </a:solidFill>
            <a:miter lim="800000"/>
            <a:headEnd/>
            <a:tailEnd/>
          </a:ln>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algn="ctr">
              <a:buNone/>
            </a:pPr>
            <a:r>
              <a:rPr lang="en-US" altLang="ru-RU" sz="1600" dirty="0">
                <a:solidFill>
                  <a:schemeClr val="bg1"/>
                </a:solidFill>
              </a:rPr>
              <a:t>The true innovation and potential of the Internet of Things is to transform business models, enable companies to sell products, bringing new benefits to both the company and the customer.</a:t>
            </a:r>
            <a:endParaRPr lang="ru-RU" altLang="ru-RU" sz="1600" dirty="0">
              <a:solidFill>
                <a:schemeClr val="bg1"/>
              </a:solidFill>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227" y="1967133"/>
            <a:ext cx="7079237" cy="4296884"/>
          </a:xfrm>
          <a:prstGeom prst="rect">
            <a:avLst/>
          </a:prstGeom>
        </p:spPr>
      </p:pic>
      <p:sp>
        <p:nvSpPr>
          <p:cNvPr id="16" name="Text Box 12"/>
          <p:cNvSpPr txBox="1">
            <a:spLocks noChangeArrowheads="1"/>
          </p:cNvSpPr>
          <p:nvPr/>
        </p:nvSpPr>
        <p:spPr bwMode="auto">
          <a:xfrm>
            <a:off x="11835812" y="639633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2</a:t>
            </a:r>
            <a:endParaRPr lang="ru-RU" altLang="ru-RU" sz="2400" dirty="0">
              <a:solidFill>
                <a:srgbClr val="0B4D91"/>
              </a:solidFill>
            </a:endParaRPr>
          </a:p>
        </p:txBody>
      </p:sp>
    </p:spTree>
    <p:extLst>
      <p:ext uri="{BB962C8B-B14F-4D97-AF65-F5344CB8AC3E}">
        <p14:creationId xmlns:p14="http://schemas.microsoft.com/office/powerpoint/2010/main" val="8974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lvl="1" algn="ctr" rtl="0">
              <a:lnSpc>
                <a:spcPct val="90000"/>
              </a:lnSpc>
              <a:spcBef>
                <a:spcPct val="0"/>
              </a:spcBef>
            </a:pPr>
            <a:r>
              <a:rPr lang="en-US" altLang="ru-RU" sz="4800" b="1" dirty="0">
                <a:solidFill>
                  <a:srgbClr val="0D5095"/>
                </a:solidFill>
              </a:rPr>
              <a:t>The aim of this work</a:t>
            </a:r>
            <a:endParaRPr lang="ru-RU" sz="6600" b="1" dirty="0"/>
          </a:p>
        </p:txBody>
      </p:sp>
      <p:sp>
        <p:nvSpPr>
          <p:cNvPr id="8" name="Rectangle 17"/>
          <p:cNvSpPr>
            <a:spLocks noChangeArrowheads="1"/>
          </p:cNvSpPr>
          <p:nvPr/>
        </p:nvSpPr>
        <p:spPr bwMode="auto">
          <a:xfrm>
            <a:off x="7392208" y="2644955"/>
            <a:ext cx="4319587"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To consider threats to the security of the transmitted data</a:t>
            </a:r>
            <a:endParaRPr lang="ru-RU" altLang="ru-RU" sz="1200" dirty="0">
              <a:solidFill>
                <a:schemeClr val="accent5"/>
              </a:solidFill>
            </a:endParaRPr>
          </a:p>
        </p:txBody>
      </p:sp>
      <p:sp>
        <p:nvSpPr>
          <p:cNvPr id="9" name="Rectangle 17"/>
          <p:cNvSpPr>
            <a:spLocks noChangeArrowheads="1"/>
          </p:cNvSpPr>
          <p:nvPr/>
        </p:nvSpPr>
        <p:spPr bwMode="auto">
          <a:xfrm>
            <a:off x="7392205" y="3092729"/>
            <a:ext cx="4319587"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Parse the operation of the RSA algorithm</a:t>
            </a:r>
            <a:endParaRPr lang="ru-RU" altLang="ru-RU" sz="1200" dirty="0">
              <a:solidFill>
                <a:schemeClr val="accent5"/>
              </a:solidFill>
            </a:endParaRPr>
          </a:p>
        </p:txBody>
      </p:sp>
      <p:sp>
        <p:nvSpPr>
          <p:cNvPr id="10" name="Rectangle 17"/>
          <p:cNvSpPr>
            <a:spLocks noChangeArrowheads="1"/>
          </p:cNvSpPr>
          <p:nvPr/>
        </p:nvSpPr>
        <p:spPr bwMode="auto">
          <a:xfrm>
            <a:off x="7392204" y="3540503"/>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358775"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ctr">
              <a:spcBef>
                <a:spcPct val="0"/>
              </a:spcBef>
              <a:buFontTx/>
              <a:buNone/>
            </a:pPr>
            <a:r>
              <a:rPr lang="en-US" sz="1200" dirty="0">
                <a:solidFill>
                  <a:schemeClr val="accent5"/>
                </a:solidFill>
              </a:rPr>
              <a:t>Explore the attacks through third-party channels</a:t>
            </a:r>
            <a:endParaRPr lang="ru-RU" altLang="ru-RU" sz="1200" dirty="0">
              <a:solidFill>
                <a:schemeClr val="accent5"/>
              </a:solidFill>
            </a:endParaRPr>
          </a:p>
        </p:txBody>
      </p:sp>
      <p:sp>
        <p:nvSpPr>
          <p:cNvPr id="23" name="Text Box 12"/>
          <p:cNvSpPr txBox="1">
            <a:spLocks noChangeArrowheads="1"/>
          </p:cNvSpPr>
          <p:nvPr/>
        </p:nvSpPr>
        <p:spPr bwMode="auto">
          <a:xfrm>
            <a:off x="11835812" y="637890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3</a:t>
            </a:r>
            <a:endParaRPr lang="ru-RU" altLang="ru-RU" sz="2400" dirty="0">
              <a:solidFill>
                <a:srgbClr val="0B4D91"/>
              </a:solidFill>
            </a:endParaRPr>
          </a:p>
        </p:txBody>
      </p:sp>
      <p:sp>
        <p:nvSpPr>
          <p:cNvPr id="15" name="Rectangle 16">
            <a:extLst>
              <a:ext uri="{FF2B5EF4-FFF2-40B4-BE49-F238E27FC236}">
                <a16:creationId xmlns:a16="http://schemas.microsoft.com/office/drawing/2014/main" id="{888E18F5-7FBA-406F-8752-692C6CD1F4FC}"/>
              </a:ext>
            </a:extLst>
          </p:cNvPr>
          <p:cNvSpPr>
            <a:spLocks noChangeArrowheads="1"/>
          </p:cNvSpPr>
          <p:nvPr/>
        </p:nvSpPr>
        <p:spPr bwMode="auto">
          <a:xfrm>
            <a:off x="395437" y="1759848"/>
            <a:ext cx="2785914" cy="2172281"/>
          </a:xfrm>
          <a:prstGeom prst="rect">
            <a:avLst/>
          </a:prstGeom>
          <a:solidFill>
            <a:srgbClr val="0B4D91"/>
          </a:solidFill>
          <a:ln w="9525">
            <a:solidFill>
              <a:schemeClr val="bg1"/>
            </a:solidFill>
            <a:miter lim="800000"/>
            <a:headEnd/>
            <a:tailEnd/>
          </a:ln>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algn="ctr">
              <a:buNone/>
            </a:pPr>
            <a:r>
              <a:rPr lang="en-US" altLang="ru-RU" sz="1600" dirty="0">
                <a:solidFill>
                  <a:schemeClr val="bg1"/>
                </a:solidFill>
              </a:rPr>
              <a:t>study side channel attack on the RSA cryptographic algorithm using data from the built-in temperature sensor on the STM32F070Rb microcontroller on the </a:t>
            </a:r>
            <a:r>
              <a:rPr lang="en-US" altLang="ru-RU" sz="1600" dirty="0" err="1">
                <a:solidFill>
                  <a:schemeClr val="bg1"/>
                </a:solidFill>
              </a:rPr>
              <a:t>Nucleo</a:t>
            </a:r>
            <a:r>
              <a:rPr lang="en-US" altLang="ru-RU" sz="1600" dirty="0">
                <a:solidFill>
                  <a:schemeClr val="bg1"/>
                </a:solidFill>
              </a:rPr>
              <a:t> board</a:t>
            </a:r>
            <a:endParaRPr lang="ru-RU" altLang="ru-RU" sz="1600" dirty="0">
              <a:solidFill>
                <a:schemeClr val="bg1"/>
              </a:solidFill>
            </a:endParaRPr>
          </a:p>
        </p:txBody>
      </p:sp>
      <p:pic>
        <p:nvPicPr>
          <p:cNvPr id="4" name="Рисунок 3">
            <a:extLst>
              <a:ext uri="{FF2B5EF4-FFF2-40B4-BE49-F238E27FC236}">
                <a16:creationId xmlns:a16="http://schemas.microsoft.com/office/drawing/2014/main" id="{41F68FF5-4FD8-4E5B-B97E-39EBCF22C2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239961" y="3974589"/>
            <a:ext cx="3048000" cy="2508504"/>
          </a:xfrm>
          <a:prstGeom prst="rect">
            <a:avLst/>
          </a:prstGeom>
        </p:spPr>
      </p:pic>
      <p:sp>
        <p:nvSpPr>
          <p:cNvPr id="11" name="Молния 10">
            <a:extLst>
              <a:ext uri="{FF2B5EF4-FFF2-40B4-BE49-F238E27FC236}">
                <a16:creationId xmlns:a16="http://schemas.microsoft.com/office/drawing/2014/main" id="{A9A38D99-3344-4F8F-8D66-DE2844FE4B2D}"/>
              </a:ext>
            </a:extLst>
          </p:cNvPr>
          <p:cNvSpPr/>
          <p:nvPr/>
        </p:nvSpPr>
        <p:spPr>
          <a:xfrm>
            <a:off x="3266219" y="4626837"/>
            <a:ext cx="1301020" cy="1202895"/>
          </a:xfrm>
          <a:prstGeom prst="lightningBol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8" name="Молния 17">
            <a:extLst>
              <a:ext uri="{FF2B5EF4-FFF2-40B4-BE49-F238E27FC236}">
                <a16:creationId xmlns:a16="http://schemas.microsoft.com/office/drawing/2014/main" id="{466675FD-EF4D-4090-89E5-DA205BDE4928}"/>
              </a:ext>
            </a:extLst>
          </p:cNvPr>
          <p:cNvSpPr/>
          <p:nvPr/>
        </p:nvSpPr>
        <p:spPr>
          <a:xfrm rot="866930">
            <a:off x="3430880" y="4480774"/>
            <a:ext cx="1301020" cy="1202895"/>
          </a:xfrm>
          <a:prstGeom prst="lightningBol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9" name="Молния 18">
            <a:extLst>
              <a:ext uri="{FF2B5EF4-FFF2-40B4-BE49-F238E27FC236}">
                <a16:creationId xmlns:a16="http://schemas.microsoft.com/office/drawing/2014/main" id="{B9B4C721-447A-43C1-BB25-865D55A5F7A6}"/>
              </a:ext>
            </a:extLst>
          </p:cNvPr>
          <p:cNvSpPr/>
          <p:nvPr/>
        </p:nvSpPr>
        <p:spPr>
          <a:xfrm rot="1744284">
            <a:off x="3673230" y="4383755"/>
            <a:ext cx="1301020" cy="1202895"/>
          </a:xfrm>
          <a:prstGeom prst="lightningBol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0" name="Молния 19">
            <a:extLst>
              <a:ext uri="{FF2B5EF4-FFF2-40B4-BE49-F238E27FC236}">
                <a16:creationId xmlns:a16="http://schemas.microsoft.com/office/drawing/2014/main" id="{19D9E397-1B2C-4991-AAD9-1F76CD03FB59}"/>
              </a:ext>
            </a:extLst>
          </p:cNvPr>
          <p:cNvSpPr/>
          <p:nvPr/>
        </p:nvSpPr>
        <p:spPr>
          <a:xfrm rot="2765416">
            <a:off x="3943738" y="4371686"/>
            <a:ext cx="1301020" cy="1202895"/>
          </a:xfrm>
          <a:prstGeom prst="lightningBol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cxnSp>
        <p:nvCxnSpPr>
          <p:cNvPr id="21" name="Соединитель: уступ 20">
            <a:extLst>
              <a:ext uri="{FF2B5EF4-FFF2-40B4-BE49-F238E27FC236}">
                <a16:creationId xmlns:a16="http://schemas.microsoft.com/office/drawing/2014/main" id="{42EAD11D-4373-4D01-A3F8-9B4953F07AF0}"/>
              </a:ext>
            </a:extLst>
          </p:cNvPr>
          <p:cNvCxnSpPr>
            <a:cxnSpLocks/>
            <a:stCxn id="15" idx="2"/>
            <a:endCxn id="4" idx="2"/>
          </p:cNvCxnSpPr>
          <p:nvPr/>
        </p:nvCxnSpPr>
        <p:spPr>
          <a:xfrm rot="16200000" flipH="1">
            <a:off x="2000695" y="3719827"/>
            <a:ext cx="1296712" cy="17213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15">
            <a:extLst>
              <a:ext uri="{FF2B5EF4-FFF2-40B4-BE49-F238E27FC236}">
                <a16:creationId xmlns:a16="http://schemas.microsoft.com/office/drawing/2014/main" id="{7E19AFC3-7371-4900-B70D-261F683FC91C}"/>
              </a:ext>
            </a:extLst>
          </p:cNvPr>
          <p:cNvSpPr>
            <a:spLocks noChangeArrowheads="1"/>
          </p:cNvSpPr>
          <p:nvPr/>
        </p:nvSpPr>
        <p:spPr bwMode="auto">
          <a:xfrm>
            <a:off x="4482439" y="1757491"/>
            <a:ext cx="2749786" cy="338554"/>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Tasks to achieve the goal</a:t>
            </a:r>
          </a:p>
        </p:txBody>
      </p:sp>
      <p:cxnSp>
        <p:nvCxnSpPr>
          <p:cNvPr id="26" name="Соединитель: уступ 25">
            <a:extLst>
              <a:ext uri="{FF2B5EF4-FFF2-40B4-BE49-F238E27FC236}">
                <a16:creationId xmlns:a16="http://schemas.microsoft.com/office/drawing/2014/main" id="{E0D739AD-B222-414F-B644-EA67C54BFB43}"/>
              </a:ext>
            </a:extLst>
          </p:cNvPr>
          <p:cNvCxnSpPr>
            <a:cxnSpLocks/>
            <a:stCxn id="25" idx="3"/>
            <a:endCxn id="8" idx="0"/>
          </p:cNvCxnSpPr>
          <p:nvPr/>
        </p:nvCxnSpPr>
        <p:spPr>
          <a:xfrm>
            <a:off x="7232225" y="1926768"/>
            <a:ext cx="2319777" cy="718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Прямоугольник 29">
            <a:extLst>
              <a:ext uri="{FF2B5EF4-FFF2-40B4-BE49-F238E27FC236}">
                <a16:creationId xmlns:a16="http://schemas.microsoft.com/office/drawing/2014/main" id="{705EF596-F34B-412A-9602-33C2891B3FFD}"/>
              </a:ext>
            </a:extLst>
          </p:cNvPr>
          <p:cNvSpPr/>
          <p:nvPr/>
        </p:nvSpPr>
        <p:spPr>
          <a:xfrm>
            <a:off x="4101564" y="4372512"/>
            <a:ext cx="386644" cy="369332"/>
          </a:xfrm>
          <a:prstGeom prst="rect">
            <a:avLst/>
          </a:prstGeom>
        </p:spPr>
        <p:txBody>
          <a:bodyPr wrap="none">
            <a:spAutoFit/>
          </a:bodyPr>
          <a:lstStyle/>
          <a:p>
            <a:r>
              <a:rPr lang="en-US" dirty="0"/>
              <a:t>°C</a:t>
            </a:r>
            <a:endParaRPr lang="ru-RU" dirty="0"/>
          </a:p>
        </p:txBody>
      </p:sp>
      <p:sp>
        <p:nvSpPr>
          <p:cNvPr id="31" name="Прямоугольник 30">
            <a:extLst>
              <a:ext uri="{FF2B5EF4-FFF2-40B4-BE49-F238E27FC236}">
                <a16:creationId xmlns:a16="http://schemas.microsoft.com/office/drawing/2014/main" id="{EAB95C5F-53F5-4F70-B3BC-9BD4FC70ADE0}"/>
              </a:ext>
            </a:extLst>
          </p:cNvPr>
          <p:cNvSpPr/>
          <p:nvPr/>
        </p:nvSpPr>
        <p:spPr>
          <a:xfrm>
            <a:off x="4463082" y="4413002"/>
            <a:ext cx="386644" cy="369332"/>
          </a:xfrm>
          <a:prstGeom prst="rect">
            <a:avLst/>
          </a:prstGeom>
        </p:spPr>
        <p:txBody>
          <a:bodyPr wrap="none">
            <a:spAutoFit/>
          </a:bodyPr>
          <a:lstStyle/>
          <a:p>
            <a:r>
              <a:rPr lang="en-US"/>
              <a:t>°C</a:t>
            </a:r>
            <a:endParaRPr lang="ru-RU" dirty="0"/>
          </a:p>
        </p:txBody>
      </p:sp>
      <p:sp>
        <p:nvSpPr>
          <p:cNvPr id="34" name="Прямоугольник 33">
            <a:extLst>
              <a:ext uri="{FF2B5EF4-FFF2-40B4-BE49-F238E27FC236}">
                <a16:creationId xmlns:a16="http://schemas.microsoft.com/office/drawing/2014/main" id="{E4EAF31E-831A-4065-BE5C-F1BAD3EF66DA}"/>
              </a:ext>
            </a:extLst>
          </p:cNvPr>
          <p:cNvSpPr/>
          <p:nvPr/>
        </p:nvSpPr>
        <p:spPr>
          <a:xfrm>
            <a:off x="3740046" y="4472262"/>
            <a:ext cx="386644" cy="369332"/>
          </a:xfrm>
          <a:prstGeom prst="rect">
            <a:avLst/>
          </a:prstGeom>
        </p:spPr>
        <p:txBody>
          <a:bodyPr wrap="none">
            <a:spAutoFit/>
          </a:bodyPr>
          <a:lstStyle/>
          <a:p>
            <a:r>
              <a:rPr lang="en-US" dirty="0"/>
              <a:t>°C</a:t>
            </a:r>
            <a:endParaRPr lang="ru-RU" dirty="0"/>
          </a:p>
        </p:txBody>
      </p:sp>
      <p:sp>
        <p:nvSpPr>
          <p:cNvPr id="35" name="Прямоугольник 34">
            <a:extLst>
              <a:ext uri="{FF2B5EF4-FFF2-40B4-BE49-F238E27FC236}">
                <a16:creationId xmlns:a16="http://schemas.microsoft.com/office/drawing/2014/main" id="{4F96102E-DD30-44E7-8C2E-3B51979B4E38}"/>
              </a:ext>
            </a:extLst>
          </p:cNvPr>
          <p:cNvSpPr/>
          <p:nvPr/>
        </p:nvSpPr>
        <p:spPr>
          <a:xfrm>
            <a:off x="3435203" y="4697071"/>
            <a:ext cx="386644" cy="369332"/>
          </a:xfrm>
          <a:prstGeom prst="rect">
            <a:avLst/>
          </a:prstGeom>
        </p:spPr>
        <p:txBody>
          <a:bodyPr wrap="none">
            <a:spAutoFit/>
          </a:bodyPr>
          <a:lstStyle/>
          <a:p>
            <a:r>
              <a:rPr lang="en-US" dirty="0"/>
              <a:t>°C</a:t>
            </a:r>
            <a:endParaRPr lang="ru-RU" dirty="0"/>
          </a:p>
        </p:txBody>
      </p:sp>
      <p:sp>
        <p:nvSpPr>
          <p:cNvPr id="36" name="Rectangle 17">
            <a:extLst>
              <a:ext uri="{FF2B5EF4-FFF2-40B4-BE49-F238E27FC236}">
                <a16:creationId xmlns:a16="http://schemas.microsoft.com/office/drawing/2014/main" id="{8E11D01C-5825-48F6-8198-ACFD55DCD4B1}"/>
              </a:ext>
            </a:extLst>
          </p:cNvPr>
          <p:cNvSpPr>
            <a:spLocks noChangeArrowheads="1"/>
          </p:cNvSpPr>
          <p:nvPr/>
        </p:nvSpPr>
        <p:spPr bwMode="auto">
          <a:xfrm>
            <a:off x="7392200" y="3989433"/>
            <a:ext cx="4319587"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Implement the experimental setup</a:t>
            </a:r>
            <a:endParaRPr lang="ru-RU" altLang="ru-RU" sz="1200" dirty="0">
              <a:solidFill>
                <a:schemeClr val="accent5"/>
              </a:solidFill>
            </a:endParaRPr>
          </a:p>
        </p:txBody>
      </p:sp>
      <p:sp>
        <p:nvSpPr>
          <p:cNvPr id="37" name="Rectangle 17">
            <a:extLst>
              <a:ext uri="{FF2B5EF4-FFF2-40B4-BE49-F238E27FC236}">
                <a16:creationId xmlns:a16="http://schemas.microsoft.com/office/drawing/2014/main" id="{18D0FA9F-9A4D-4CF8-893F-9D9A0E2F50C3}"/>
              </a:ext>
            </a:extLst>
          </p:cNvPr>
          <p:cNvSpPr>
            <a:spLocks noChangeArrowheads="1"/>
          </p:cNvSpPr>
          <p:nvPr/>
        </p:nvSpPr>
        <p:spPr bwMode="auto">
          <a:xfrm>
            <a:off x="7392200" y="4437470"/>
            <a:ext cx="4319587"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Perform an RSA attack test through the temperature channel</a:t>
            </a:r>
            <a:endParaRPr lang="ru-RU" altLang="ru-RU" sz="1200" dirty="0">
              <a:solidFill>
                <a:schemeClr val="accent5"/>
              </a:solidFill>
            </a:endParaRPr>
          </a:p>
        </p:txBody>
      </p:sp>
      <p:sp>
        <p:nvSpPr>
          <p:cNvPr id="38" name="Rectangle 17">
            <a:extLst>
              <a:ext uri="{FF2B5EF4-FFF2-40B4-BE49-F238E27FC236}">
                <a16:creationId xmlns:a16="http://schemas.microsoft.com/office/drawing/2014/main" id="{9A4F248A-73BC-4E34-93E3-6C00699357BF}"/>
              </a:ext>
            </a:extLst>
          </p:cNvPr>
          <p:cNvSpPr>
            <a:spLocks noChangeArrowheads="1"/>
          </p:cNvSpPr>
          <p:nvPr/>
        </p:nvSpPr>
        <p:spPr bwMode="auto">
          <a:xfrm>
            <a:off x="7392199" y="4884981"/>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358775"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ctr">
              <a:spcBef>
                <a:spcPct val="0"/>
              </a:spcBef>
              <a:buFontTx/>
              <a:buNone/>
            </a:pPr>
            <a:r>
              <a:rPr lang="en-US" sz="1200" dirty="0">
                <a:solidFill>
                  <a:schemeClr val="accent5"/>
                </a:solidFill>
              </a:rPr>
              <a:t>Analyze the results</a:t>
            </a:r>
            <a:endParaRPr lang="ru-RU" altLang="ru-RU" sz="1200" dirty="0">
              <a:solidFill>
                <a:schemeClr val="accent5"/>
              </a:solidFill>
            </a:endParaRPr>
          </a:p>
        </p:txBody>
      </p:sp>
    </p:spTree>
    <p:extLst>
      <p:ext uri="{BB962C8B-B14F-4D97-AF65-F5344CB8AC3E}">
        <p14:creationId xmlns:p14="http://schemas.microsoft.com/office/powerpoint/2010/main" val="2561183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4"/>
          <p:cNvSpPr>
            <a:spLocks noGrp="1" noChangeArrowheads="1"/>
          </p:cNvSpPr>
          <p:nvPr>
            <p:ph type="body" idx="1"/>
          </p:nvPr>
        </p:nvSpPr>
        <p:spPr>
          <a:xfrm>
            <a:off x="0" y="162783"/>
            <a:ext cx="12192000" cy="622300"/>
          </a:xfrm>
        </p:spPr>
        <p:txBody>
          <a:bodyPr>
            <a:normAutofit/>
          </a:bodyPr>
          <a:lstStyle/>
          <a:p>
            <a:pPr algn="ctr">
              <a:buNone/>
            </a:pPr>
            <a:r>
              <a:rPr lang="en-US" b="1" dirty="0">
                <a:solidFill>
                  <a:srgbClr val="0B4D91"/>
                </a:solidFill>
              </a:rPr>
              <a:t>Confidentiality transmitted / collected data</a:t>
            </a:r>
          </a:p>
          <a:p>
            <a:pPr algn="ctr">
              <a:buNone/>
            </a:pPr>
            <a:endParaRPr lang="ru-RU" b="1" dirty="0">
              <a:solidFill>
                <a:srgbClr val="0B4D91"/>
              </a:solidFill>
            </a:endParaRPr>
          </a:p>
        </p:txBody>
      </p:sp>
      <p:sp>
        <p:nvSpPr>
          <p:cNvPr id="5124" name="Rectangle 15"/>
          <p:cNvSpPr>
            <a:spLocks noChangeArrowheads="1"/>
          </p:cNvSpPr>
          <p:nvPr/>
        </p:nvSpPr>
        <p:spPr bwMode="auto">
          <a:xfrm>
            <a:off x="5351140" y="615806"/>
            <a:ext cx="6662766" cy="338554"/>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Confidentiality must guarantee data illegibility with unauthorized access</a:t>
            </a:r>
          </a:p>
        </p:txBody>
      </p:sp>
      <p:sp>
        <p:nvSpPr>
          <p:cNvPr id="10" name="Text Box 12"/>
          <p:cNvSpPr txBox="1">
            <a:spLocks noChangeArrowheads="1"/>
          </p:cNvSpPr>
          <p:nvPr/>
        </p:nvSpPr>
        <p:spPr bwMode="auto">
          <a:xfrm>
            <a:off x="11835812" y="638396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4</a:t>
            </a:r>
            <a:endParaRPr lang="ru-RU" altLang="ru-RU" sz="2400" dirty="0">
              <a:solidFill>
                <a:srgbClr val="0B4D91"/>
              </a:solidFill>
            </a:endParaRPr>
          </a:p>
        </p:txBody>
      </p:sp>
      <p:graphicFrame>
        <p:nvGraphicFramePr>
          <p:cNvPr id="4" name="Таблица 3">
            <a:extLst>
              <a:ext uri="{FF2B5EF4-FFF2-40B4-BE49-F238E27FC236}">
                <a16:creationId xmlns:a16="http://schemas.microsoft.com/office/drawing/2014/main" id="{CA0AF359-49C6-4BD4-871C-147F9AEED4E6}"/>
              </a:ext>
            </a:extLst>
          </p:cNvPr>
          <p:cNvGraphicFramePr>
            <a:graphicFrameLocks noGrp="1"/>
          </p:cNvGraphicFramePr>
          <p:nvPr/>
        </p:nvGraphicFramePr>
        <p:xfrm>
          <a:off x="127000" y="1064525"/>
          <a:ext cx="11439259" cy="5338076"/>
        </p:xfrm>
        <a:graphic>
          <a:graphicData uri="http://schemas.openxmlformats.org/drawingml/2006/table">
            <a:tbl>
              <a:tblPr firstRow="1" firstCol="1" bandRow="1">
                <a:tableStyleId>{5C22544A-7EE6-4342-B048-85BDC9FD1C3A}</a:tableStyleId>
              </a:tblPr>
              <a:tblGrid>
                <a:gridCol w="5362315">
                  <a:extLst>
                    <a:ext uri="{9D8B030D-6E8A-4147-A177-3AD203B41FA5}">
                      <a16:colId xmlns:a16="http://schemas.microsoft.com/office/drawing/2014/main" val="3584735736"/>
                    </a:ext>
                  </a:extLst>
                </a:gridCol>
                <a:gridCol w="2263857">
                  <a:extLst>
                    <a:ext uri="{9D8B030D-6E8A-4147-A177-3AD203B41FA5}">
                      <a16:colId xmlns:a16="http://schemas.microsoft.com/office/drawing/2014/main" val="1418138583"/>
                    </a:ext>
                  </a:extLst>
                </a:gridCol>
                <a:gridCol w="3813087">
                  <a:extLst>
                    <a:ext uri="{9D8B030D-6E8A-4147-A177-3AD203B41FA5}">
                      <a16:colId xmlns:a16="http://schemas.microsoft.com/office/drawing/2014/main" val="3050224058"/>
                    </a:ext>
                  </a:extLst>
                </a:gridCol>
              </a:tblGrid>
              <a:tr h="334870">
                <a:tc>
                  <a:txBody>
                    <a:bodyPr/>
                    <a:lstStyle/>
                    <a:p>
                      <a:pPr algn="ctr" hangingPunct="0">
                        <a:spcAft>
                          <a:spcPts val="0"/>
                        </a:spcAft>
                      </a:pPr>
                      <a:r>
                        <a:rPr lang="ru-RU" sz="1800" dirty="0">
                          <a:effectLst/>
                        </a:rPr>
                        <a:t> </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ru-RU" sz="1800">
                          <a:effectLst/>
                        </a:rPr>
                        <a:t>Е</a:t>
                      </a:r>
                      <a:r>
                        <a:rPr lang="en-US" sz="1800">
                          <a:effectLst/>
                        </a:rPr>
                        <a:t>xamples</a:t>
                      </a:r>
                      <a:endParaRPr lang="ru-RU" sz="16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tabLst>
                          <a:tab pos="233680" algn="l"/>
                        </a:tabLst>
                      </a:pPr>
                      <a:r>
                        <a:rPr lang="en-US" sz="1800">
                          <a:effectLst/>
                        </a:rPr>
                        <a:t>Algorithm basis on</a:t>
                      </a:r>
                      <a:endParaRPr lang="ru-RU" sz="16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52555541"/>
                  </a:ext>
                </a:extLst>
              </a:tr>
              <a:tr h="716251">
                <a:tc rowSpan="3">
                  <a:txBody>
                    <a:bodyPr/>
                    <a:lstStyle/>
                    <a:p>
                      <a:pPr algn="ctr" hangingPunct="0">
                        <a:spcAft>
                          <a:spcPts val="0"/>
                        </a:spcAft>
                      </a:pPr>
                      <a:r>
                        <a:rPr lang="en-US" sz="1800" dirty="0">
                          <a:effectLst/>
                        </a:rPr>
                        <a:t>Symmetric cryptographic mechanisms</a:t>
                      </a:r>
                      <a:endParaRPr lang="ru-RU" sz="1600" dirty="0">
                        <a:effectLst/>
                      </a:endParaRPr>
                    </a:p>
                    <a:p>
                      <a:pPr algn="ctr" hangingPunct="0">
                        <a:spcAft>
                          <a:spcPts val="0"/>
                        </a:spcAft>
                      </a:pPr>
                      <a:r>
                        <a:rPr lang="fr-FR" sz="1800" dirty="0">
                          <a:effectLst/>
                        </a:rPr>
                        <a:t> </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pPr>
                      <a:r>
                        <a:rPr lang="en-US" sz="1800" dirty="0">
                          <a:effectLst/>
                        </a:rPr>
                        <a:t>AES</a:t>
                      </a:r>
                      <a:endParaRPr lang="ru-RU" sz="1600" dirty="0">
                        <a:effectLst/>
                      </a:endParaRPr>
                    </a:p>
                    <a:p>
                      <a:pPr algn="ctr" hangingPunct="0">
                        <a:spcAft>
                          <a:spcPts val="0"/>
                        </a:spcAft>
                      </a:pPr>
                      <a:r>
                        <a:rPr lang="fr-FR" sz="1800" dirty="0">
                          <a:effectLst/>
                        </a:rPr>
                        <a:t> </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pPr>
                      <a:r>
                        <a:rPr lang="en-US" sz="1800" dirty="0">
                          <a:effectLst/>
                        </a:rPr>
                        <a:t>the difficulty of solving certain types of equations.</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7883543"/>
                  </a:ext>
                </a:extLst>
              </a:tr>
              <a:tr h="964844">
                <a:tc vMerge="1">
                  <a:txBody>
                    <a:bodyPr/>
                    <a:lstStyle/>
                    <a:p>
                      <a:endParaRPr lang="ru-RU"/>
                    </a:p>
                  </a:txBody>
                  <a:tcPr/>
                </a:tc>
                <a:tc>
                  <a:txBody>
                    <a:bodyPr/>
                    <a:lstStyle/>
                    <a:p>
                      <a:pPr algn="ctr" fontAlgn="auto" hangingPunct="1">
                        <a:spcAft>
                          <a:spcPts val="300"/>
                        </a:spcAft>
                      </a:pPr>
                      <a:r>
                        <a:rPr lang="en-US" sz="1800" dirty="0">
                          <a:effectLst/>
                        </a:rPr>
                        <a:t>DES</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pPr>
                      <a:r>
                        <a:rPr lang="en-US" sz="1800" dirty="0">
                          <a:effectLst/>
                        </a:rPr>
                        <a:t>on a combination of non-linear (S</a:t>
                      </a:r>
                      <a:r>
                        <a:rPr lang="ru-RU" sz="1800" dirty="0">
                          <a:effectLst/>
                        </a:rPr>
                        <a:t>-</a:t>
                      </a:r>
                      <a:r>
                        <a:rPr lang="en-US" sz="1800" dirty="0">
                          <a:effectLst/>
                        </a:rPr>
                        <a:t>blocks) and linear (permutations of E, IP, IP-1) converters.</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16621703"/>
                  </a:ext>
                </a:extLst>
              </a:tr>
              <a:tr h="662403">
                <a:tc vMerge="1">
                  <a:txBody>
                    <a:bodyPr/>
                    <a:lstStyle/>
                    <a:p>
                      <a:endParaRPr lang="ru-RU"/>
                    </a:p>
                  </a:txBody>
                  <a:tcPr/>
                </a:tc>
                <a:tc>
                  <a:txBody>
                    <a:bodyPr/>
                    <a:lstStyle/>
                    <a:p>
                      <a:pPr algn="ctr" fontAlgn="auto" hangingPunct="1">
                        <a:spcAft>
                          <a:spcPts val="300"/>
                        </a:spcAft>
                      </a:pPr>
                      <a:r>
                        <a:rPr lang="en-US" sz="1800">
                          <a:effectLst/>
                        </a:rPr>
                        <a:t>GOST block cipher (Magma)</a:t>
                      </a:r>
                      <a:endParaRPr lang="ru-RU" sz="16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pPr>
                      <a:r>
                        <a:rPr lang="en-US" sz="1800" dirty="0" err="1">
                          <a:effectLst/>
                        </a:rPr>
                        <a:t>Fiestel</a:t>
                      </a:r>
                      <a:r>
                        <a:rPr lang="en-US" sz="1800" dirty="0">
                          <a:effectLst/>
                        </a:rPr>
                        <a:t> network</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6202324"/>
                  </a:ext>
                </a:extLst>
              </a:tr>
              <a:tr h="669740">
                <a:tc rowSpan="3">
                  <a:txBody>
                    <a:bodyPr/>
                    <a:lstStyle/>
                    <a:p>
                      <a:pPr algn="ctr" hangingPunct="0">
                        <a:spcAft>
                          <a:spcPts val="0"/>
                        </a:spcAft>
                      </a:pPr>
                      <a:r>
                        <a:rPr lang="en-US" sz="1800" dirty="0">
                          <a:effectLst/>
                        </a:rPr>
                        <a:t>Asymmetric cryptographic mechanisms</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spcAft>
                          <a:spcPts val="0"/>
                        </a:spcAft>
                      </a:pPr>
                      <a:r>
                        <a:rPr lang="en-US" sz="1800">
                          <a:effectLst/>
                        </a:rPr>
                        <a:t>RSA</a:t>
                      </a:r>
                      <a:endParaRPr lang="ru-RU" sz="16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pPr>
                      <a:r>
                        <a:rPr lang="en-US" sz="1800">
                          <a:effectLst/>
                        </a:rPr>
                        <a:t>the complexity of factorizing semisimple numbers</a:t>
                      </a:r>
                      <a:endParaRPr lang="ru-RU" sz="16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07642691"/>
                  </a:ext>
                </a:extLst>
              </a:tr>
              <a:tr h="1004609">
                <a:tc vMerge="1">
                  <a:txBody>
                    <a:bodyPr/>
                    <a:lstStyle/>
                    <a:p>
                      <a:endParaRPr lang="ru-RU"/>
                    </a:p>
                  </a:txBody>
                  <a:tcPr/>
                </a:tc>
                <a:tc>
                  <a:txBody>
                    <a:bodyPr/>
                    <a:lstStyle/>
                    <a:p>
                      <a:pPr algn="ctr" hangingPunct="0">
                        <a:spcAft>
                          <a:spcPts val="0"/>
                        </a:spcAft>
                      </a:pPr>
                      <a:r>
                        <a:rPr lang="en-US" sz="1800">
                          <a:effectLst/>
                        </a:rPr>
                        <a:t>Elgamal</a:t>
                      </a:r>
                      <a:endParaRPr lang="ru-RU" sz="16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pPr>
                      <a:r>
                        <a:rPr lang="en-US" sz="1800" dirty="0">
                          <a:effectLst/>
                        </a:rPr>
                        <a:t>the difficulties of computing discrete logarithms in a finite field</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62850652"/>
                  </a:ext>
                </a:extLst>
              </a:tr>
              <a:tr h="985359">
                <a:tc vMerge="1">
                  <a:txBody>
                    <a:bodyPr/>
                    <a:lstStyle/>
                    <a:p>
                      <a:endParaRPr lang="ru-RU"/>
                    </a:p>
                  </a:txBody>
                  <a:tcPr/>
                </a:tc>
                <a:tc>
                  <a:txBody>
                    <a:bodyPr/>
                    <a:lstStyle/>
                    <a:p>
                      <a:pPr algn="ctr" hangingPunct="0">
                        <a:spcAft>
                          <a:spcPts val="0"/>
                        </a:spcAft>
                      </a:pPr>
                      <a:r>
                        <a:rPr lang="en-US" sz="1800" dirty="0">
                          <a:effectLst/>
                        </a:rPr>
                        <a:t>DSA</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fontAlgn="auto" hangingPunct="1">
                        <a:spcAft>
                          <a:spcPts val="300"/>
                        </a:spcAft>
                        <a:tabLst>
                          <a:tab pos="914400" algn="l"/>
                        </a:tabLst>
                      </a:pPr>
                      <a:r>
                        <a:rPr lang="en-US" sz="1800" dirty="0">
                          <a:effectLst/>
                        </a:rPr>
                        <a:t>computational complexity of taking logarithms in finite fields.</a:t>
                      </a:r>
                      <a:endParaRPr lang="ru-RU" sz="16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1596138"/>
                  </a:ext>
                </a:extLst>
              </a:tr>
            </a:tbl>
          </a:graphicData>
        </a:graphic>
      </p:graphicFrame>
      <p:pic>
        <p:nvPicPr>
          <p:cNvPr id="17" name="Рисунок 16">
            <a:extLst>
              <a:ext uri="{FF2B5EF4-FFF2-40B4-BE49-F238E27FC236}">
                <a16:creationId xmlns:a16="http://schemas.microsoft.com/office/drawing/2014/main" id="{C64FEAE0-28BE-4E9F-BD13-3489B6F8C42B}"/>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3600" l="3200" r="90000">
                        <a14:foregroundMark x1="9400" y1="64800" x2="9400" y2="64800"/>
                        <a14:foregroundMark x1="5400" y1="66800" x2="5400" y2="66800"/>
                        <a14:foregroundMark x1="3200" y1="69200" x2="3200" y2="69200"/>
                        <a14:foregroundMark x1="64800" y1="90600" x2="64800" y2="90600"/>
                        <a14:foregroundMark x1="70600" y1="93600" x2="70600" y2="93600"/>
                        <a14:foregroundMark x1="35600" y1="12000" x2="35600" y2="12000"/>
                        <a14:foregroundMark x1="34400" y1="10800" x2="34400" y2="10800"/>
                        <a14:foregroundMark x1="65400" y1="14800" x2="65400" y2="14800"/>
                      </a14:backgroundRemoval>
                    </a14:imgEffect>
                  </a14:imgLayer>
                </a14:imgProps>
              </a:ext>
              <a:ext uri="{28A0092B-C50C-407E-A947-70E740481C1C}">
                <a14:useLocalDpi xmlns:a14="http://schemas.microsoft.com/office/drawing/2010/main" val="0"/>
              </a:ext>
            </a:extLst>
          </a:blip>
          <a:stretch>
            <a:fillRect/>
          </a:stretch>
        </p:blipFill>
        <p:spPr>
          <a:xfrm>
            <a:off x="625741" y="2255363"/>
            <a:ext cx="769613" cy="769613"/>
          </a:xfrm>
          <a:prstGeom prst="rect">
            <a:avLst/>
          </a:prstGeom>
        </p:spPr>
      </p:pic>
      <p:pic>
        <p:nvPicPr>
          <p:cNvPr id="19" name="Рисунок 18">
            <a:extLst>
              <a:ext uri="{FF2B5EF4-FFF2-40B4-BE49-F238E27FC236}">
                <a16:creationId xmlns:a16="http://schemas.microsoft.com/office/drawing/2014/main" id="{F05C0BA6-207F-4829-82F6-59A4A641AF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345" b="92655" l="7895" r="90351">
                        <a14:foregroundMark x1="53509" y1="9605" x2="50000" y2="7345"/>
                        <a14:foregroundMark x1="92105" y1="82486" x2="92105" y2="82486"/>
                        <a14:foregroundMark x1="7895" y1="81356" x2="7895" y2="81356"/>
                        <a14:foregroundMark x1="39474" y1="90395" x2="39474" y2="90395"/>
                        <a14:foregroundMark x1="52632" y1="92655" x2="52632" y2="92655"/>
                      </a14:backgroundRemoval>
                    </a14:imgEffect>
                  </a14:imgLayer>
                </a14:imgProps>
              </a:ext>
            </a:extLst>
          </a:blip>
          <a:stretch>
            <a:fillRect/>
          </a:stretch>
        </p:blipFill>
        <p:spPr>
          <a:xfrm>
            <a:off x="2451113" y="2829771"/>
            <a:ext cx="591871" cy="918958"/>
          </a:xfrm>
          <a:prstGeom prst="rect">
            <a:avLst/>
          </a:prstGeom>
        </p:spPr>
      </p:pic>
      <p:pic>
        <p:nvPicPr>
          <p:cNvPr id="23" name="Рисунок 22">
            <a:extLst>
              <a:ext uri="{FF2B5EF4-FFF2-40B4-BE49-F238E27FC236}">
                <a16:creationId xmlns:a16="http://schemas.microsoft.com/office/drawing/2014/main" id="{FA8693AE-8516-46C3-B65A-0F92D1B7F286}"/>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3600" l="3200" r="90000">
                        <a14:foregroundMark x1="9400" y1="64800" x2="9400" y2="64800"/>
                        <a14:foregroundMark x1="5400" y1="66800" x2="5400" y2="66800"/>
                        <a14:foregroundMark x1="3200" y1="69200" x2="3200" y2="69200"/>
                        <a14:foregroundMark x1="64800" y1="90600" x2="64800" y2="90600"/>
                        <a14:foregroundMark x1="70600" y1="93600" x2="70600" y2="93600"/>
                        <a14:foregroundMark x1="35600" y1="12000" x2="35600" y2="12000"/>
                        <a14:foregroundMark x1="34400" y1="10800" x2="34400" y2="10800"/>
                        <a14:foregroundMark x1="65400" y1="14800" x2="65400" y2="14800"/>
                      </a14:backgroundRemoval>
                    </a14:imgEffect>
                  </a14:imgLayer>
                </a14:imgProps>
              </a:ext>
              <a:ext uri="{28A0092B-C50C-407E-A947-70E740481C1C}">
                <a14:useLocalDpi xmlns:a14="http://schemas.microsoft.com/office/drawing/2010/main" val="0"/>
              </a:ext>
            </a:extLst>
          </a:blip>
          <a:stretch>
            <a:fillRect/>
          </a:stretch>
        </p:blipFill>
        <p:spPr>
          <a:xfrm>
            <a:off x="4058988" y="2255363"/>
            <a:ext cx="769613" cy="769613"/>
          </a:xfrm>
          <a:prstGeom prst="rect">
            <a:avLst/>
          </a:prstGeom>
        </p:spPr>
      </p:pic>
      <p:pic>
        <p:nvPicPr>
          <p:cNvPr id="21" name="Рисунок 20">
            <a:extLst>
              <a:ext uri="{FF2B5EF4-FFF2-40B4-BE49-F238E27FC236}">
                <a16:creationId xmlns:a16="http://schemas.microsoft.com/office/drawing/2014/main" id="{F5BA1A75-27C2-4CDD-8896-2E02170F8A2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591" b="92487" l="4094" r="91813">
                        <a14:foregroundMark x1="43470" y1="31347" x2="43470" y2="31347"/>
                        <a14:foregroundMark x1="26121" y1="4922" x2="26121" y2="4922"/>
                        <a14:foregroundMark x1="8187" y1="12953" x2="8187" y2="12953"/>
                        <a14:foregroundMark x1="4678" y1="27202" x2="4678" y2="27202"/>
                        <a14:foregroundMark x1="64327" y1="58290" x2="64327" y2="58290"/>
                        <a14:foregroundMark x1="62963" y1="80829" x2="62963" y2="80829"/>
                        <a14:foregroundMark x1="67057" y1="93005" x2="67057" y2="93005"/>
                        <a14:foregroundMark x1="91813" y1="92228" x2="91813" y2="92228"/>
                        <a14:foregroundMark x1="24366" y1="2591" x2="24366" y2="2591"/>
                      </a14:backgroundRemoval>
                    </a14:imgEffect>
                  </a14:imgLayer>
                </a14:imgProps>
              </a:ext>
            </a:extLst>
          </a:blip>
          <a:stretch>
            <a:fillRect/>
          </a:stretch>
        </p:blipFill>
        <p:spPr>
          <a:xfrm>
            <a:off x="1073458" y="1965899"/>
            <a:ext cx="1022828" cy="769613"/>
          </a:xfrm>
          <a:prstGeom prst="rect">
            <a:avLst/>
          </a:prstGeom>
        </p:spPr>
      </p:pic>
      <p:pic>
        <p:nvPicPr>
          <p:cNvPr id="22" name="Рисунок 21">
            <a:extLst>
              <a:ext uri="{FF2B5EF4-FFF2-40B4-BE49-F238E27FC236}">
                <a16:creationId xmlns:a16="http://schemas.microsoft.com/office/drawing/2014/main" id="{D2632EC6-632A-4941-A680-A59822C62FC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557" b="92658" l="4829" r="93964">
                        <a14:foregroundMark x1="53320" y1="27089" x2="53320" y2="27089"/>
                        <a14:foregroundMark x1="54728" y1="21772" x2="54728" y2="21772"/>
                        <a14:foregroundMark x1="66398" y1="5823" x2="66398" y2="5823"/>
                        <a14:foregroundMark x1="71026" y1="5063" x2="71026" y2="5063"/>
                        <a14:foregroundMark x1="92354" y1="22025" x2="92354" y2="22025"/>
                        <a14:foregroundMark x1="93964" y1="32405" x2="93964" y2="32405"/>
                        <a14:foregroundMark x1="33803" y1="57722" x2="33803" y2="57722"/>
                        <a14:foregroundMark x1="33602" y1="80506" x2="33602" y2="80506"/>
                        <a14:foregroundMark x1="63179" y1="92152" x2="63179" y2="92152"/>
                        <a14:foregroundMark x1="4829" y1="92658" x2="4829" y2="92658"/>
                      </a14:backgroundRemoval>
                    </a14:imgEffect>
                  </a14:imgLayer>
                </a14:imgProps>
              </a:ext>
            </a:extLst>
          </a:blip>
          <a:stretch>
            <a:fillRect/>
          </a:stretch>
        </p:blipFill>
        <p:spPr>
          <a:xfrm>
            <a:off x="3455932" y="1982399"/>
            <a:ext cx="947588" cy="753113"/>
          </a:xfrm>
          <a:prstGeom prst="rect">
            <a:avLst/>
          </a:prstGeom>
        </p:spPr>
      </p:pic>
      <p:pic>
        <p:nvPicPr>
          <p:cNvPr id="24" name="Рисунок 23">
            <a:extLst>
              <a:ext uri="{FF2B5EF4-FFF2-40B4-BE49-F238E27FC236}">
                <a16:creationId xmlns:a16="http://schemas.microsoft.com/office/drawing/2014/main" id="{4F186B82-F39D-4452-81DC-0C1FE56441B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571" b="94764" l="9896" r="90365">
                        <a14:foregroundMark x1="27344" y1="19110" x2="27344" y2="19110"/>
                        <a14:foregroundMark x1="40885" y1="6021" x2="40885" y2="6021"/>
                        <a14:foregroundMark x1="50521" y1="2094" x2="50521" y2="2094"/>
                        <a14:foregroundMark x1="90365" y1="55497" x2="90365" y2="55497"/>
                        <a14:foregroundMark x1="52344" y1="56806" x2="52344" y2="56806"/>
                        <a14:foregroundMark x1="50521" y1="84031" x2="50521" y2="84031"/>
                        <a14:foregroundMark x1="57031" y1="94764" x2="57031" y2="94764"/>
                      </a14:backgroundRemoval>
                    </a14:imgEffect>
                  </a14:imgLayer>
                </a14:imgProps>
              </a:ext>
            </a:extLst>
          </a:blip>
          <a:stretch>
            <a:fillRect/>
          </a:stretch>
        </p:blipFill>
        <p:spPr>
          <a:xfrm>
            <a:off x="2222108" y="1856251"/>
            <a:ext cx="947587" cy="942651"/>
          </a:xfrm>
          <a:prstGeom prst="rect">
            <a:avLst/>
          </a:prstGeom>
        </p:spPr>
      </p:pic>
      <p:cxnSp>
        <p:nvCxnSpPr>
          <p:cNvPr id="34" name="Соединитель: уступ 33">
            <a:extLst>
              <a:ext uri="{FF2B5EF4-FFF2-40B4-BE49-F238E27FC236}">
                <a16:creationId xmlns:a16="http://schemas.microsoft.com/office/drawing/2014/main" id="{21A3344B-49FF-42AD-9299-25D9365CD8A8}"/>
              </a:ext>
            </a:extLst>
          </p:cNvPr>
          <p:cNvCxnSpPr>
            <a:cxnSpLocks/>
            <a:stCxn id="19" idx="1"/>
            <a:endCxn id="21" idx="2"/>
          </p:cNvCxnSpPr>
          <p:nvPr/>
        </p:nvCxnSpPr>
        <p:spPr>
          <a:xfrm rot="10800000">
            <a:off x="1584873" y="2735512"/>
            <a:ext cx="866241" cy="55373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2" name="Соединитель: уступ 41">
            <a:extLst>
              <a:ext uri="{FF2B5EF4-FFF2-40B4-BE49-F238E27FC236}">
                <a16:creationId xmlns:a16="http://schemas.microsoft.com/office/drawing/2014/main" id="{FF3FE5C3-A129-4C5F-960B-0BD953E58BEB}"/>
              </a:ext>
            </a:extLst>
          </p:cNvPr>
          <p:cNvCxnSpPr>
            <a:cxnSpLocks/>
            <a:stCxn id="19" idx="3"/>
            <a:endCxn id="22" idx="2"/>
          </p:cNvCxnSpPr>
          <p:nvPr/>
        </p:nvCxnSpPr>
        <p:spPr>
          <a:xfrm flipV="1">
            <a:off x="3042984" y="2735512"/>
            <a:ext cx="886742" cy="55373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46" name="Рисунок 45">
            <a:extLst>
              <a:ext uri="{FF2B5EF4-FFF2-40B4-BE49-F238E27FC236}">
                <a16:creationId xmlns:a16="http://schemas.microsoft.com/office/drawing/2014/main" id="{0C820B03-E40F-41EE-BE05-232F08E15113}"/>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3600" l="3200" r="90000">
                        <a14:foregroundMark x1="9400" y1="64800" x2="9400" y2="64800"/>
                        <a14:foregroundMark x1="5400" y1="66800" x2="5400" y2="66800"/>
                        <a14:foregroundMark x1="3200" y1="69200" x2="3200" y2="69200"/>
                        <a14:foregroundMark x1="64800" y1="90600" x2="64800" y2="90600"/>
                        <a14:foregroundMark x1="70600" y1="93600" x2="70600" y2="93600"/>
                        <a14:foregroundMark x1="35600" y1="12000" x2="35600" y2="12000"/>
                        <a14:foregroundMark x1="34400" y1="10800" x2="34400" y2="10800"/>
                        <a14:foregroundMark x1="65400" y1="14800" x2="65400" y2="14800"/>
                      </a14:backgroundRemoval>
                    </a14:imgEffect>
                  </a14:imgLayer>
                </a14:imgProps>
              </a:ext>
              <a:ext uri="{28A0092B-C50C-407E-A947-70E740481C1C}">
                <a14:useLocalDpi xmlns:a14="http://schemas.microsoft.com/office/drawing/2010/main" val="0"/>
              </a:ext>
            </a:extLst>
          </a:blip>
          <a:stretch>
            <a:fillRect/>
          </a:stretch>
        </p:blipFill>
        <p:spPr>
          <a:xfrm>
            <a:off x="355770" y="4852786"/>
            <a:ext cx="769613" cy="769613"/>
          </a:xfrm>
          <a:prstGeom prst="rect">
            <a:avLst/>
          </a:prstGeom>
        </p:spPr>
      </p:pic>
      <p:pic>
        <p:nvPicPr>
          <p:cNvPr id="47" name="Рисунок 46">
            <a:extLst>
              <a:ext uri="{FF2B5EF4-FFF2-40B4-BE49-F238E27FC236}">
                <a16:creationId xmlns:a16="http://schemas.microsoft.com/office/drawing/2014/main" id="{D3FC14C5-D9E4-47B9-AFE6-9FE142AF457C}"/>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3600" l="3200" r="90000">
                        <a14:foregroundMark x1="9400" y1="64800" x2="9400" y2="64800"/>
                        <a14:foregroundMark x1="5400" y1="66800" x2="5400" y2="66800"/>
                        <a14:foregroundMark x1="3200" y1="69200" x2="3200" y2="69200"/>
                        <a14:foregroundMark x1="64800" y1="90600" x2="64800" y2="90600"/>
                        <a14:foregroundMark x1="70600" y1="93600" x2="70600" y2="93600"/>
                        <a14:foregroundMark x1="35600" y1="12000" x2="35600" y2="12000"/>
                        <a14:foregroundMark x1="34400" y1="10800" x2="34400" y2="10800"/>
                        <a14:foregroundMark x1="65400" y1="14800" x2="65400" y2="14800"/>
                      </a14:backgroundRemoval>
                    </a14:imgEffect>
                  </a14:imgLayer>
                </a14:imgProps>
              </a:ext>
              <a:ext uri="{28A0092B-C50C-407E-A947-70E740481C1C}">
                <a14:useLocalDpi xmlns:a14="http://schemas.microsoft.com/office/drawing/2010/main" val="0"/>
              </a:ext>
            </a:extLst>
          </a:blip>
          <a:stretch>
            <a:fillRect/>
          </a:stretch>
        </p:blipFill>
        <p:spPr>
          <a:xfrm>
            <a:off x="4419159" y="4871811"/>
            <a:ext cx="769613" cy="769613"/>
          </a:xfrm>
          <a:prstGeom prst="rect">
            <a:avLst/>
          </a:prstGeom>
        </p:spPr>
      </p:pic>
      <p:pic>
        <p:nvPicPr>
          <p:cNvPr id="51" name="Рисунок 50">
            <a:extLst>
              <a:ext uri="{FF2B5EF4-FFF2-40B4-BE49-F238E27FC236}">
                <a16:creationId xmlns:a16="http://schemas.microsoft.com/office/drawing/2014/main" id="{0A3DA450-2977-4245-964C-BAA00ED73F8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186" b="94588" l="4871" r="93983">
                        <a14:foregroundMark x1="44413" y1="6186" x2="44413" y2="6186"/>
                        <a14:foregroundMark x1="23496" y1="62629" x2="23496" y2="62629"/>
                        <a14:foregroundMark x1="22350" y1="81443" x2="22350" y2="81443"/>
                        <a14:foregroundMark x1="79943" y1="83247" x2="79943" y2="83247"/>
                        <a14:foregroundMark x1="78223" y1="66753" x2="78223" y2="66753"/>
                        <a14:foregroundMark x1="93123" y1="47938" x2="93123" y2="47938"/>
                        <a14:foregroundMark x1="93983" y1="76289" x2="93983" y2="76289"/>
                        <a14:foregroundMark x1="74212" y1="94588" x2="74212" y2="94588"/>
                        <a14:foregroundMark x1="6304" y1="91753" x2="4871" y2="49227"/>
                        <a14:foregroundMark x1="4871" y1="49227" x2="10029" y2="44588"/>
                      </a14:backgroundRemoval>
                    </a14:imgEffect>
                  </a14:imgLayer>
                </a14:imgProps>
              </a:ext>
            </a:extLst>
          </a:blip>
          <a:stretch>
            <a:fillRect/>
          </a:stretch>
        </p:blipFill>
        <p:spPr>
          <a:xfrm>
            <a:off x="2222108" y="4431719"/>
            <a:ext cx="1023956" cy="1138381"/>
          </a:xfrm>
          <a:prstGeom prst="rect">
            <a:avLst/>
          </a:prstGeom>
        </p:spPr>
      </p:pic>
      <p:pic>
        <p:nvPicPr>
          <p:cNvPr id="54" name="Рисунок 53">
            <a:extLst>
              <a:ext uri="{FF2B5EF4-FFF2-40B4-BE49-F238E27FC236}">
                <a16:creationId xmlns:a16="http://schemas.microsoft.com/office/drawing/2014/main" id="{1780B5BE-6BEE-4428-B669-ACBB66977AD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4326" b="92875" l="9846" r="97104">
                        <a14:foregroundMark x1="29537" y1="4580" x2="29537" y2="4580"/>
                        <a14:foregroundMark x1="89189" y1="54707" x2="89189" y2="54707"/>
                        <a14:foregroundMark x1="51351" y1="58015" x2="51351" y2="58015"/>
                        <a14:foregroundMark x1="49035" y1="80916" x2="49035" y2="80916"/>
                        <a14:foregroundMark x1="87066" y1="82952" x2="87066" y2="82952"/>
                        <a14:foregroundMark x1="97297" y1="63613" x2="97297" y2="63613"/>
                        <a14:foregroundMark x1="62162" y1="92875" x2="62162" y2="92875"/>
                      </a14:backgroundRemoval>
                    </a14:imgEffect>
                  </a14:imgLayer>
                </a14:imgProps>
              </a:ext>
            </a:extLst>
          </a:blip>
          <a:stretch>
            <a:fillRect/>
          </a:stretch>
        </p:blipFill>
        <p:spPr>
          <a:xfrm>
            <a:off x="602332" y="4449666"/>
            <a:ext cx="1496369" cy="1135277"/>
          </a:xfrm>
          <a:prstGeom prst="rect">
            <a:avLst/>
          </a:prstGeom>
        </p:spPr>
      </p:pic>
      <p:pic>
        <p:nvPicPr>
          <p:cNvPr id="55" name="Рисунок 54">
            <a:extLst>
              <a:ext uri="{FF2B5EF4-FFF2-40B4-BE49-F238E27FC236}">
                <a16:creationId xmlns:a16="http://schemas.microsoft.com/office/drawing/2014/main" id="{2DACAB67-64DF-412D-9C95-961C9F6F7E42}"/>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7612" b="96588" l="3314" r="89864">
                        <a14:foregroundMark x1="12476" y1="61155" x2="14620" y2="69816"/>
                        <a14:foregroundMark x1="6043" y1="45407" x2="6043" y2="45407"/>
                        <a14:foregroundMark x1="79922" y1="8136" x2="79922" y2="8136"/>
                        <a14:foregroundMark x1="52047" y1="61680" x2="52047" y2="61680"/>
                        <a14:foregroundMark x1="52437" y1="84252" x2="52437" y2="84252"/>
                        <a14:foregroundMark x1="13060" y1="83990" x2="13060" y2="83990"/>
                        <a14:foregroundMark x1="15400" y1="96588" x2="15400" y2="96588"/>
                        <a14:foregroundMark x1="51852" y1="43832" x2="51852" y2="43832"/>
                        <a14:foregroundMark x1="53801" y1="21785" x2="53801" y2="21785"/>
                        <a14:foregroundMark x1="3314" y1="45669" x2="3314" y2="45669"/>
                        <a14:foregroundMark x1="51852" y1="83202" x2="51852" y2="83202"/>
                        <a14:foregroundMark x1="51072" y1="87139" x2="51072" y2="87139"/>
                        <a14:foregroundMark x1="52047" y1="85039" x2="52047" y2="85039"/>
                        <a14:foregroundMark x1="51657" y1="85827" x2="51657" y2="85827"/>
                      </a14:backgroundRemoval>
                    </a14:imgEffect>
                  </a14:imgLayer>
                </a14:imgProps>
              </a:ext>
            </a:extLst>
          </a:blip>
          <a:stretch>
            <a:fillRect/>
          </a:stretch>
        </p:blipFill>
        <p:spPr>
          <a:xfrm>
            <a:off x="3349159" y="4445652"/>
            <a:ext cx="1457962" cy="1082814"/>
          </a:xfrm>
          <a:prstGeom prst="rect">
            <a:avLst/>
          </a:prstGeom>
        </p:spPr>
      </p:pic>
      <p:pic>
        <p:nvPicPr>
          <p:cNvPr id="56" name="Рисунок 55">
            <a:extLst>
              <a:ext uri="{FF2B5EF4-FFF2-40B4-BE49-F238E27FC236}">
                <a16:creationId xmlns:a16="http://schemas.microsoft.com/office/drawing/2014/main" id="{03CFADFD-8318-4308-B2EE-211DF2880AB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783" b="94022" l="6957" r="93913">
                        <a14:foregroundMark x1="13913" y1="84239" x2="13913" y2="84239"/>
                        <a14:foregroundMark x1="47826" y1="94565" x2="47826" y2="94565"/>
                        <a14:foregroundMark x1="7826" y1="83152" x2="7826" y2="83152"/>
                        <a14:foregroundMark x1="89565" y1="83696" x2="89565" y2="83696"/>
                        <a14:foregroundMark x1="93913" y1="82609" x2="93913" y2="82609"/>
                      </a14:backgroundRemoval>
                    </a14:imgEffect>
                  </a14:imgLayer>
                </a14:imgProps>
              </a:ext>
            </a:extLst>
          </a:blip>
          <a:stretch>
            <a:fillRect/>
          </a:stretch>
        </p:blipFill>
        <p:spPr>
          <a:xfrm>
            <a:off x="1595966" y="5617350"/>
            <a:ext cx="480522" cy="768835"/>
          </a:xfrm>
          <a:prstGeom prst="rect">
            <a:avLst/>
          </a:prstGeom>
        </p:spPr>
      </p:pic>
      <p:pic>
        <p:nvPicPr>
          <p:cNvPr id="57" name="Рисунок 56">
            <a:extLst>
              <a:ext uri="{FF2B5EF4-FFF2-40B4-BE49-F238E27FC236}">
                <a16:creationId xmlns:a16="http://schemas.microsoft.com/office/drawing/2014/main" id="{D2272709-4C19-43E7-ADF6-D2EF94507D72}"/>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7018" b="95906" l="8547" r="89744">
                        <a14:foregroundMark x1="46154" y1="7602" x2="46154" y2="7602"/>
                        <a14:foregroundMark x1="30769" y1="91813" x2="30769" y2="91813"/>
                        <a14:foregroundMark x1="41026" y1="96491" x2="41026" y2="96491"/>
                        <a14:foregroundMark x1="8547" y1="81871" x2="8547" y2="81871"/>
                        <a14:foregroundMark x1="89744" y1="83626" x2="89744" y2="83626"/>
                      </a14:backgroundRemoval>
                    </a14:imgEffect>
                  </a14:imgLayer>
                </a14:imgProps>
              </a:ext>
            </a:extLst>
          </a:blip>
          <a:stretch>
            <a:fillRect/>
          </a:stretch>
        </p:blipFill>
        <p:spPr>
          <a:xfrm>
            <a:off x="3322463" y="5617350"/>
            <a:ext cx="480522" cy="768835"/>
          </a:xfrm>
          <a:prstGeom prst="rect">
            <a:avLst/>
          </a:prstGeom>
        </p:spPr>
      </p:pic>
      <p:cxnSp>
        <p:nvCxnSpPr>
          <p:cNvPr id="59" name="Соединитель: уступ 58">
            <a:extLst>
              <a:ext uri="{FF2B5EF4-FFF2-40B4-BE49-F238E27FC236}">
                <a16:creationId xmlns:a16="http://schemas.microsoft.com/office/drawing/2014/main" id="{409BA62C-7E3D-4E34-9FA5-FCC3AA6ECC4F}"/>
              </a:ext>
            </a:extLst>
          </p:cNvPr>
          <p:cNvCxnSpPr>
            <a:cxnSpLocks/>
            <a:endCxn id="55" idx="2"/>
          </p:cNvCxnSpPr>
          <p:nvPr/>
        </p:nvCxnSpPr>
        <p:spPr>
          <a:xfrm rot="5400000" flipH="1" flipV="1">
            <a:off x="3698738" y="5635136"/>
            <a:ext cx="486072" cy="272732"/>
          </a:xfrm>
          <a:prstGeom prst="bentConnector3">
            <a:avLst>
              <a:gd name="adj1" fmla="val 1990"/>
            </a:avLst>
          </a:prstGeom>
          <a:ln>
            <a:tailEnd type="triangle"/>
          </a:ln>
        </p:spPr>
        <p:style>
          <a:lnRef idx="3">
            <a:schemeClr val="dk1"/>
          </a:lnRef>
          <a:fillRef idx="0">
            <a:schemeClr val="dk1"/>
          </a:fillRef>
          <a:effectRef idx="2">
            <a:schemeClr val="dk1"/>
          </a:effectRef>
          <a:fontRef idx="minor">
            <a:schemeClr val="tx1"/>
          </a:fontRef>
        </p:style>
      </p:cxnSp>
      <p:cxnSp>
        <p:nvCxnSpPr>
          <p:cNvPr id="64" name="Соединитель: уступ 63">
            <a:extLst>
              <a:ext uri="{FF2B5EF4-FFF2-40B4-BE49-F238E27FC236}">
                <a16:creationId xmlns:a16="http://schemas.microsoft.com/office/drawing/2014/main" id="{1AC19224-1F45-41C7-9FCF-965EAE6AB0D9}"/>
              </a:ext>
            </a:extLst>
          </p:cNvPr>
          <p:cNvCxnSpPr>
            <a:cxnSpLocks/>
            <a:stCxn id="56" idx="1"/>
            <a:endCxn id="54" idx="2"/>
          </p:cNvCxnSpPr>
          <p:nvPr/>
        </p:nvCxnSpPr>
        <p:spPr>
          <a:xfrm rot="10800000">
            <a:off x="1350518" y="5584944"/>
            <a:ext cx="245449" cy="41682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03322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12"/>
          <p:cNvSpPr txBox="1">
            <a:spLocks noChangeArrowheads="1"/>
          </p:cNvSpPr>
          <p:nvPr/>
        </p:nvSpPr>
        <p:spPr bwMode="auto">
          <a:xfrm>
            <a:off x="11835812" y="637890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5</a:t>
            </a:r>
            <a:endParaRPr lang="ru-RU" altLang="ru-RU" sz="2400" dirty="0">
              <a:solidFill>
                <a:srgbClr val="0B4D91"/>
              </a:solidFill>
            </a:endParaRPr>
          </a:p>
        </p:txBody>
      </p:sp>
      <p:sp>
        <p:nvSpPr>
          <p:cNvPr id="21" name="Прямоугольник 20">
            <a:extLst>
              <a:ext uri="{FF2B5EF4-FFF2-40B4-BE49-F238E27FC236}">
                <a16:creationId xmlns:a16="http://schemas.microsoft.com/office/drawing/2014/main" id="{D5323FF9-EFFB-4F4C-B3C6-43E93E7ED197}"/>
              </a:ext>
            </a:extLst>
          </p:cNvPr>
          <p:cNvSpPr/>
          <p:nvPr/>
        </p:nvSpPr>
        <p:spPr>
          <a:xfrm>
            <a:off x="1310946" y="567537"/>
            <a:ext cx="530915" cy="830997"/>
          </a:xfrm>
          <a:prstGeom prst="rect">
            <a:avLst/>
          </a:prstGeom>
        </p:spPr>
        <p:txBody>
          <a:bodyPr wrap="none">
            <a:spAutoFit/>
          </a:bodyPr>
          <a:lstStyle/>
          <a:p>
            <a:r>
              <a:rPr lang="en-US" altLang="ru-RU" sz="4800" b="1" dirty="0">
                <a:solidFill>
                  <a:srgbClr val="0D5095"/>
                </a:solidFill>
              </a:rPr>
              <a:t>R</a:t>
            </a:r>
            <a:endParaRPr lang="ru-RU" sz="4800" b="1" dirty="0"/>
          </a:p>
        </p:txBody>
      </p:sp>
      <p:sp>
        <p:nvSpPr>
          <p:cNvPr id="25" name="Прямоугольник 24">
            <a:extLst>
              <a:ext uri="{FF2B5EF4-FFF2-40B4-BE49-F238E27FC236}">
                <a16:creationId xmlns:a16="http://schemas.microsoft.com/office/drawing/2014/main" id="{C4279FEF-8F9C-4E61-B8E0-EA11ACE9432B}"/>
              </a:ext>
            </a:extLst>
          </p:cNvPr>
          <p:cNvSpPr/>
          <p:nvPr/>
        </p:nvSpPr>
        <p:spPr>
          <a:xfrm>
            <a:off x="1706070" y="564400"/>
            <a:ext cx="476412" cy="830997"/>
          </a:xfrm>
          <a:prstGeom prst="rect">
            <a:avLst/>
          </a:prstGeom>
        </p:spPr>
        <p:txBody>
          <a:bodyPr wrap="none">
            <a:spAutoFit/>
          </a:bodyPr>
          <a:lstStyle/>
          <a:p>
            <a:r>
              <a:rPr lang="en-US" sz="4800" b="1" dirty="0">
                <a:solidFill>
                  <a:srgbClr val="0D5095"/>
                </a:solidFill>
              </a:rPr>
              <a:t>S</a:t>
            </a:r>
            <a:endParaRPr lang="ru-RU" sz="4800" b="1" dirty="0"/>
          </a:p>
        </p:txBody>
      </p:sp>
      <p:sp>
        <p:nvSpPr>
          <p:cNvPr id="26" name="Прямоугольник 25">
            <a:extLst>
              <a:ext uri="{FF2B5EF4-FFF2-40B4-BE49-F238E27FC236}">
                <a16:creationId xmlns:a16="http://schemas.microsoft.com/office/drawing/2014/main" id="{E36FC73C-5C89-45B8-B722-88E4BB433C75}"/>
              </a:ext>
            </a:extLst>
          </p:cNvPr>
          <p:cNvSpPr/>
          <p:nvPr/>
        </p:nvSpPr>
        <p:spPr>
          <a:xfrm>
            <a:off x="2031616" y="564401"/>
            <a:ext cx="558166" cy="830997"/>
          </a:xfrm>
          <a:prstGeom prst="rect">
            <a:avLst/>
          </a:prstGeom>
        </p:spPr>
        <p:txBody>
          <a:bodyPr wrap="none">
            <a:spAutoFit/>
          </a:bodyPr>
          <a:lstStyle/>
          <a:p>
            <a:r>
              <a:rPr lang="en-US" altLang="ru-RU" sz="4800" b="1" dirty="0">
                <a:solidFill>
                  <a:srgbClr val="0D5095"/>
                </a:solidFill>
              </a:rPr>
              <a:t>A</a:t>
            </a:r>
            <a:endParaRPr lang="ru-RU" sz="4800" b="1" dirty="0"/>
          </a:p>
        </p:txBody>
      </p:sp>
      <p:sp>
        <p:nvSpPr>
          <p:cNvPr id="27" name="Rectangle 17">
            <a:extLst>
              <a:ext uri="{FF2B5EF4-FFF2-40B4-BE49-F238E27FC236}">
                <a16:creationId xmlns:a16="http://schemas.microsoft.com/office/drawing/2014/main" id="{C09556EF-85C6-4A65-862D-4D1BEDE08120}"/>
              </a:ext>
            </a:extLst>
          </p:cNvPr>
          <p:cNvSpPr>
            <a:spLocks noChangeArrowheads="1"/>
          </p:cNvSpPr>
          <p:nvPr/>
        </p:nvSpPr>
        <p:spPr bwMode="auto">
          <a:xfrm>
            <a:off x="1765932" y="2560635"/>
            <a:ext cx="1089534" cy="338554"/>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None/>
            </a:pPr>
            <a:r>
              <a:rPr lang="en-US" sz="1600" dirty="0" err="1">
                <a:solidFill>
                  <a:srgbClr val="0D5095"/>
                </a:solidFill>
              </a:rPr>
              <a:t>Rivest</a:t>
            </a:r>
            <a:endParaRPr lang="ru-RU" altLang="ru-RU" sz="1600" dirty="0">
              <a:solidFill>
                <a:srgbClr val="0D5095"/>
              </a:solidFill>
            </a:endParaRPr>
          </a:p>
        </p:txBody>
      </p:sp>
      <p:sp>
        <p:nvSpPr>
          <p:cNvPr id="28" name="Rectangle 17">
            <a:extLst>
              <a:ext uri="{FF2B5EF4-FFF2-40B4-BE49-F238E27FC236}">
                <a16:creationId xmlns:a16="http://schemas.microsoft.com/office/drawing/2014/main" id="{2212B673-0E9A-4CA9-833A-F4F1EB4611D3}"/>
              </a:ext>
            </a:extLst>
          </p:cNvPr>
          <p:cNvSpPr>
            <a:spLocks noChangeArrowheads="1"/>
          </p:cNvSpPr>
          <p:nvPr/>
        </p:nvSpPr>
        <p:spPr bwMode="auto">
          <a:xfrm>
            <a:off x="2305728" y="2071366"/>
            <a:ext cx="1089534" cy="338554"/>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None/>
            </a:pPr>
            <a:r>
              <a:rPr lang="en-US" sz="1600" dirty="0">
                <a:solidFill>
                  <a:srgbClr val="0D5095"/>
                </a:solidFill>
              </a:rPr>
              <a:t>Samir</a:t>
            </a:r>
            <a:endParaRPr lang="ru-RU" altLang="ru-RU" sz="1600" dirty="0">
              <a:solidFill>
                <a:srgbClr val="0D5095"/>
              </a:solidFill>
            </a:endParaRPr>
          </a:p>
        </p:txBody>
      </p:sp>
      <p:sp>
        <p:nvSpPr>
          <p:cNvPr id="29" name="Rectangle 17">
            <a:extLst>
              <a:ext uri="{FF2B5EF4-FFF2-40B4-BE49-F238E27FC236}">
                <a16:creationId xmlns:a16="http://schemas.microsoft.com/office/drawing/2014/main" id="{EE662B00-BF6D-4716-8EEC-C74F816C8497}"/>
              </a:ext>
            </a:extLst>
          </p:cNvPr>
          <p:cNvSpPr>
            <a:spLocks noChangeArrowheads="1"/>
          </p:cNvSpPr>
          <p:nvPr/>
        </p:nvSpPr>
        <p:spPr bwMode="auto">
          <a:xfrm>
            <a:off x="2850495" y="1582098"/>
            <a:ext cx="1089534" cy="338554"/>
          </a:xfrm>
          <a:prstGeom prst="rect">
            <a:avLst/>
          </a:prstGeom>
          <a:solidFill>
            <a:schemeClr val="bg1"/>
          </a:solidFill>
          <a:ln w="12700">
            <a:solidFill>
              <a:srgbClr val="0B4D91"/>
            </a:solidFill>
            <a:miter lim="800000"/>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None/>
            </a:pPr>
            <a:r>
              <a:rPr lang="en-US" altLang="ru-RU" sz="1600" dirty="0" err="1">
                <a:solidFill>
                  <a:srgbClr val="0D5095"/>
                </a:solidFill>
              </a:rPr>
              <a:t>Adleman</a:t>
            </a:r>
            <a:endParaRPr lang="ru-RU" altLang="ru-RU" sz="1600" dirty="0">
              <a:solidFill>
                <a:srgbClr val="0D5095"/>
              </a:solidFill>
            </a:endParaRPr>
          </a:p>
        </p:txBody>
      </p:sp>
      <p:cxnSp>
        <p:nvCxnSpPr>
          <p:cNvPr id="31" name="Соединитель: уступ 30">
            <a:extLst>
              <a:ext uri="{FF2B5EF4-FFF2-40B4-BE49-F238E27FC236}">
                <a16:creationId xmlns:a16="http://schemas.microsoft.com/office/drawing/2014/main" id="{1E57319B-2869-42FE-8007-0C9DE5ACBE40}"/>
              </a:ext>
            </a:extLst>
          </p:cNvPr>
          <p:cNvCxnSpPr>
            <a:stCxn id="26" idx="2"/>
            <a:endCxn id="29" idx="1"/>
          </p:cNvCxnSpPr>
          <p:nvPr/>
        </p:nvCxnSpPr>
        <p:spPr>
          <a:xfrm rot="16200000" flipH="1">
            <a:off x="2402609" y="1303488"/>
            <a:ext cx="355977" cy="5397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Соединитель: уступ 31">
            <a:extLst>
              <a:ext uri="{FF2B5EF4-FFF2-40B4-BE49-F238E27FC236}">
                <a16:creationId xmlns:a16="http://schemas.microsoft.com/office/drawing/2014/main" id="{F64EEE78-586E-4C68-BD91-5AEF418A030D}"/>
              </a:ext>
            </a:extLst>
          </p:cNvPr>
          <p:cNvCxnSpPr>
            <a:cxnSpLocks/>
            <a:stCxn id="25" idx="2"/>
            <a:endCxn id="28" idx="1"/>
          </p:cNvCxnSpPr>
          <p:nvPr/>
        </p:nvCxnSpPr>
        <p:spPr>
          <a:xfrm rot="16200000" flipH="1">
            <a:off x="1702379" y="1637294"/>
            <a:ext cx="845246" cy="361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Соединитель: уступ 35">
            <a:extLst>
              <a:ext uri="{FF2B5EF4-FFF2-40B4-BE49-F238E27FC236}">
                <a16:creationId xmlns:a16="http://schemas.microsoft.com/office/drawing/2014/main" id="{ABB393A0-80A3-41B4-B9EE-F8B1123A78F9}"/>
              </a:ext>
            </a:extLst>
          </p:cNvPr>
          <p:cNvCxnSpPr>
            <a:cxnSpLocks/>
            <a:stCxn id="21" idx="2"/>
            <a:endCxn id="27" idx="1"/>
          </p:cNvCxnSpPr>
          <p:nvPr/>
        </p:nvCxnSpPr>
        <p:spPr>
          <a:xfrm rot="16200000" flipH="1">
            <a:off x="1005479" y="1969459"/>
            <a:ext cx="1331378" cy="1895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15">
            <a:extLst>
              <a:ext uri="{FF2B5EF4-FFF2-40B4-BE49-F238E27FC236}">
                <a16:creationId xmlns:a16="http://schemas.microsoft.com/office/drawing/2014/main" id="{DEABF06B-1FAF-47B0-B1A3-617B1CEEA00A}"/>
              </a:ext>
            </a:extLst>
          </p:cNvPr>
          <p:cNvSpPr>
            <a:spLocks noChangeArrowheads="1"/>
          </p:cNvSpPr>
          <p:nvPr/>
        </p:nvSpPr>
        <p:spPr bwMode="auto">
          <a:xfrm>
            <a:off x="7127169" y="419094"/>
            <a:ext cx="2749786" cy="584775"/>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Scope of public key cryptographic algorithms</a:t>
            </a:r>
          </a:p>
        </p:txBody>
      </p:sp>
      <p:sp>
        <p:nvSpPr>
          <p:cNvPr id="43" name="Rectangle 17">
            <a:extLst>
              <a:ext uri="{FF2B5EF4-FFF2-40B4-BE49-F238E27FC236}">
                <a16:creationId xmlns:a16="http://schemas.microsoft.com/office/drawing/2014/main" id="{AD5A704C-3959-4D58-8921-FA245EF8DFE3}"/>
              </a:ext>
            </a:extLst>
          </p:cNvPr>
          <p:cNvSpPr>
            <a:spLocks noChangeArrowheads="1"/>
          </p:cNvSpPr>
          <p:nvPr/>
        </p:nvSpPr>
        <p:spPr bwMode="auto">
          <a:xfrm>
            <a:off x="4271463" y="1458987"/>
            <a:ext cx="4319587" cy="461665"/>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As independent means of protection of transmitted and stored data</a:t>
            </a:r>
            <a:endParaRPr lang="ru-RU" altLang="ru-RU" sz="1200" dirty="0">
              <a:solidFill>
                <a:schemeClr val="accent5"/>
              </a:solidFill>
            </a:endParaRPr>
          </a:p>
        </p:txBody>
      </p:sp>
      <p:sp>
        <p:nvSpPr>
          <p:cNvPr id="44" name="Rectangle 17">
            <a:extLst>
              <a:ext uri="{FF2B5EF4-FFF2-40B4-BE49-F238E27FC236}">
                <a16:creationId xmlns:a16="http://schemas.microsoft.com/office/drawing/2014/main" id="{2139F6DB-84B2-47A3-9B85-B0467BB2404E}"/>
              </a:ext>
            </a:extLst>
          </p:cNvPr>
          <p:cNvSpPr>
            <a:spLocks noChangeArrowheads="1"/>
          </p:cNvSpPr>
          <p:nvPr/>
        </p:nvSpPr>
        <p:spPr bwMode="auto">
          <a:xfrm>
            <a:off x="3595186" y="2127260"/>
            <a:ext cx="4319587"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algn="ctr">
              <a:spcBef>
                <a:spcPct val="0"/>
              </a:spcBef>
              <a:buFontTx/>
              <a:buNone/>
            </a:pPr>
            <a:r>
              <a:rPr lang="en-US" sz="1200" dirty="0">
                <a:solidFill>
                  <a:schemeClr val="accent5"/>
                </a:solidFill>
              </a:rPr>
              <a:t>As a means for distributing keys</a:t>
            </a:r>
            <a:endParaRPr lang="ru-RU" altLang="ru-RU" sz="1200" dirty="0">
              <a:solidFill>
                <a:schemeClr val="accent5"/>
              </a:solidFill>
            </a:endParaRPr>
          </a:p>
        </p:txBody>
      </p:sp>
      <p:sp>
        <p:nvSpPr>
          <p:cNvPr id="45" name="Rectangle 17">
            <a:extLst>
              <a:ext uri="{FF2B5EF4-FFF2-40B4-BE49-F238E27FC236}">
                <a16:creationId xmlns:a16="http://schemas.microsoft.com/office/drawing/2014/main" id="{41A631AE-5018-4E76-88F8-AB020B2A243E}"/>
              </a:ext>
            </a:extLst>
          </p:cNvPr>
          <p:cNvSpPr>
            <a:spLocks noChangeArrowheads="1"/>
          </p:cNvSpPr>
          <p:nvPr/>
        </p:nvSpPr>
        <p:spPr bwMode="auto">
          <a:xfrm>
            <a:off x="3033809" y="2598167"/>
            <a:ext cx="4319588" cy="276999"/>
          </a:xfrm>
          <a:prstGeom prst="rect">
            <a:avLst/>
          </a:prstGeom>
          <a:solidFill>
            <a:schemeClr val="bg1"/>
          </a:solidFill>
          <a:ln w="12700">
            <a:solidFill>
              <a:srgbClr val="0B4D91"/>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358775"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ctr">
              <a:spcBef>
                <a:spcPct val="0"/>
              </a:spcBef>
              <a:buFontTx/>
              <a:buNone/>
            </a:pPr>
            <a:r>
              <a:rPr lang="en-US" sz="1200" dirty="0">
                <a:solidFill>
                  <a:schemeClr val="accent5"/>
                </a:solidFill>
              </a:rPr>
              <a:t>Means of user authentication</a:t>
            </a:r>
            <a:endParaRPr lang="ru-RU" altLang="ru-RU" sz="1200" dirty="0">
              <a:solidFill>
                <a:schemeClr val="accent5"/>
              </a:solidFill>
            </a:endParaRPr>
          </a:p>
        </p:txBody>
      </p:sp>
      <p:cxnSp>
        <p:nvCxnSpPr>
          <p:cNvPr id="46" name="Соединитель: уступ 45">
            <a:extLst>
              <a:ext uri="{FF2B5EF4-FFF2-40B4-BE49-F238E27FC236}">
                <a16:creationId xmlns:a16="http://schemas.microsoft.com/office/drawing/2014/main" id="{F773CFFD-3442-46FD-B1B3-FA30B282B0E0}"/>
              </a:ext>
            </a:extLst>
          </p:cNvPr>
          <p:cNvCxnSpPr>
            <a:cxnSpLocks/>
            <a:stCxn id="41" idx="1"/>
            <a:endCxn id="43" idx="0"/>
          </p:cNvCxnSpPr>
          <p:nvPr/>
        </p:nvCxnSpPr>
        <p:spPr>
          <a:xfrm rot="10800000" flipV="1">
            <a:off x="6431257" y="711481"/>
            <a:ext cx="695912" cy="7475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16">
            <a:extLst>
              <a:ext uri="{FF2B5EF4-FFF2-40B4-BE49-F238E27FC236}">
                <a16:creationId xmlns:a16="http://schemas.microsoft.com/office/drawing/2014/main" id="{7FD8F9AE-FF7F-47D4-BA7E-20241746EFDA}"/>
              </a:ext>
            </a:extLst>
          </p:cNvPr>
          <p:cNvSpPr>
            <a:spLocks noChangeArrowheads="1"/>
          </p:cNvSpPr>
          <p:nvPr/>
        </p:nvSpPr>
        <p:spPr bwMode="auto">
          <a:xfrm>
            <a:off x="502096" y="3681812"/>
            <a:ext cx="3526979" cy="2290363"/>
          </a:xfrm>
          <a:prstGeom prst="rect">
            <a:avLst/>
          </a:prstGeom>
          <a:solidFill>
            <a:srgbClr val="0B4D91"/>
          </a:solidFill>
          <a:ln w="9525">
            <a:solidFill>
              <a:schemeClr val="bg1"/>
            </a:solidFill>
            <a:miter lim="800000"/>
            <a:headEnd/>
            <a:tailEnd/>
          </a:ln>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algn="ctr">
              <a:buNone/>
            </a:pPr>
            <a:r>
              <a:rPr lang="en-US" altLang="ru-RU" sz="1600" dirty="0">
                <a:solidFill>
                  <a:schemeClr val="bg1"/>
                </a:solidFill>
              </a:rPr>
              <a:t>The basic principle of RSA encryption is built on large primes (</a:t>
            </a:r>
            <a:r>
              <a:rPr lang="en-US" altLang="ru-RU" sz="1600" i="1" dirty="0">
                <a:solidFill>
                  <a:schemeClr val="bg1"/>
                </a:solidFill>
              </a:rPr>
              <a:t>p</a:t>
            </a:r>
            <a:r>
              <a:rPr lang="en-US" altLang="ru-RU" sz="1600" dirty="0">
                <a:solidFill>
                  <a:schemeClr val="bg1"/>
                </a:solidFill>
              </a:rPr>
              <a:t> and </a:t>
            </a:r>
            <a:r>
              <a:rPr lang="en-US" altLang="ru-RU" sz="1600" i="1" dirty="0">
                <a:solidFill>
                  <a:schemeClr val="bg1"/>
                </a:solidFill>
              </a:rPr>
              <a:t>q</a:t>
            </a:r>
            <a:r>
              <a:rPr lang="en-US" altLang="ru-RU" sz="1600" dirty="0">
                <a:solidFill>
                  <a:schemeClr val="bg1"/>
                </a:solidFill>
              </a:rPr>
              <a:t>) and mathematical operations on them. In asymmetric, unlike symmetric, not one, but a pair of keys is generated: private is used to decrypt messages by the addressee and remains secret, and the public is transmitted to the addressee. </a:t>
            </a:r>
            <a:endParaRPr lang="ru-RU" altLang="ru-RU" sz="1600" dirty="0">
              <a:solidFill>
                <a:schemeClr val="bg1"/>
              </a:solidFill>
            </a:endParaRPr>
          </a:p>
        </p:txBody>
      </p:sp>
      <p:pic>
        <p:nvPicPr>
          <p:cNvPr id="52" name="Рисунок 51">
            <a:extLst>
              <a:ext uri="{FF2B5EF4-FFF2-40B4-BE49-F238E27FC236}">
                <a16:creationId xmlns:a16="http://schemas.microsoft.com/office/drawing/2014/main" id="{0A00FD4C-C1EB-40F4-ABBF-A6323C5AE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12" y="3030570"/>
            <a:ext cx="6667500" cy="3810000"/>
          </a:xfrm>
          <a:prstGeom prst="rect">
            <a:avLst/>
          </a:prstGeom>
        </p:spPr>
      </p:pic>
    </p:spTree>
    <p:extLst>
      <p:ext uri="{BB962C8B-B14F-4D97-AF65-F5344CB8AC3E}">
        <p14:creationId xmlns:p14="http://schemas.microsoft.com/office/powerpoint/2010/main" val="1781495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07891" y="-12159"/>
            <a:ext cx="10515600" cy="1325563"/>
          </a:xfrm>
        </p:spPr>
        <p:txBody>
          <a:bodyPr>
            <a:noAutofit/>
          </a:bodyPr>
          <a:lstStyle/>
          <a:p>
            <a:pPr marL="228600" lvl="0" indent="-228600" algn="ctr">
              <a:spcBef>
                <a:spcPts val="1000"/>
              </a:spcBef>
            </a:pPr>
            <a:r>
              <a:rPr lang="en-US" sz="2800" b="1" dirty="0">
                <a:solidFill>
                  <a:srgbClr val="0B4D91"/>
                </a:solidFill>
                <a:latin typeface="+mn-lt"/>
                <a:ea typeface="+mn-ea"/>
                <a:cs typeface="+mn-cs"/>
              </a:rPr>
              <a:t>RSA work algorithm</a:t>
            </a:r>
            <a:endParaRPr lang="ru-RU" sz="2800" b="1" dirty="0">
              <a:solidFill>
                <a:srgbClr val="0B4D91"/>
              </a:solidFill>
              <a:latin typeface="+mn-lt"/>
              <a:ea typeface="+mn-ea"/>
              <a:cs typeface="+mn-cs"/>
            </a:endParaRPr>
          </a:p>
        </p:txBody>
      </p:sp>
      <p:sp>
        <p:nvSpPr>
          <p:cNvPr id="23" name="Text Box 12"/>
          <p:cNvSpPr txBox="1">
            <a:spLocks noChangeArrowheads="1"/>
          </p:cNvSpPr>
          <p:nvPr/>
        </p:nvSpPr>
        <p:spPr bwMode="auto">
          <a:xfrm>
            <a:off x="11835812" y="639633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6</a:t>
            </a:r>
            <a:endParaRPr lang="ru-RU" altLang="ru-RU" sz="2400" dirty="0">
              <a:solidFill>
                <a:srgbClr val="0B4D91"/>
              </a:solidFill>
            </a:endParaRPr>
          </a:p>
        </p:txBody>
      </p:sp>
      <p:sp>
        <p:nvSpPr>
          <p:cNvPr id="10" name="Прямоугольник: скругленные углы 9">
            <a:extLst>
              <a:ext uri="{FF2B5EF4-FFF2-40B4-BE49-F238E27FC236}">
                <a16:creationId xmlns:a16="http://schemas.microsoft.com/office/drawing/2014/main" id="{ADF7FF60-C249-43B5-8BC2-92076156CE63}"/>
              </a:ext>
            </a:extLst>
          </p:cNvPr>
          <p:cNvSpPr/>
          <p:nvPr/>
        </p:nvSpPr>
        <p:spPr>
          <a:xfrm>
            <a:off x="222565" y="1066316"/>
            <a:ext cx="3273566" cy="757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Two random large prime numbers are selected 𝑝 and 𝑞</a:t>
            </a:r>
            <a:endParaRPr lang="ru-RU" dirty="0"/>
          </a:p>
        </p:txBody>
      </p:sp>
      <p:sp>
        <p:nvSpPr>
          <p:cNvPr id="11" name="Блок-схема: решение 10">
            <a:extLst>
              <a:ext uri="{FF2B5EF4-FFF2-40B4-BE49-F238E27FC236}">
                <a16:creationId xmlns:a16="http://schemas.microsoft.com/office/drawing/2014/main" id="{F33879B3-E309-45E3-B080-A5636C4413E5}"/>
              </a:ext>
            </a:extLst>
          </p:cNvPr>
          <p:cNvSpPr/>
          <p:nvPr/>
        </p:nvSpPr>
        <p:spPr>
          <a:xfrm>
            <a:off x="3643272" y="2010651"/>
            <a:ext cx="4178269" cy="96437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a:t>
            </a:r>
            <a:r>
              <a:rPr lang="en-US" i="1" dirty="0"/>
              <a:t>p</a:t>
            </a:r>
            <a:r>
              <a:rPr lang="en-US" dirty="0"/>
              <a:t> and </a:t>
            </a:r>
            <a:r>
              <a:rPr lang="en-US" i="1" dirty="0"/>
              <a:t>q</a:t>
            </a:r>
            <a:r>
              <a:rPr lang="en-US" dirty="0"/>
              <a:t> simple?</a:t>
            </a:r>
            <a:endParaRPr lang="ru-RU" dirty="0"/>
          </a:p>
        </p:txBody>
      </p:sp>
      <p:sp>
        <p:nvSpPr>
          <p:cNvPr id="32" name="Параллелограмм 31">
            <a:extLst>
              <a:ext uri="{FF2B5EF4-FFF2-40B4-BE49-F238E27FC236}">
                <a16:creationId xmlns:a16="http://schemas.microsoft.com/office/drawing/2014/main" id="{A1923DB4-F504-4530-83BA-45EF3A675FA9}"/>
              </a:ext>
            </a:extLst>
          </p:cNvPr>
          <p:cNvSpPr/>
          <p:nvPr/>
        </p:nvSpPr>
        <p:spPr>
          <a:xfrm>
            <a:off x="3927706" y="1152419"/>
            <a:ext cx="3609399" cy="58567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p</a:t>
            </a:r>
            <a:r>
              <a:rPr lang="en-US" dirty="0"/>
              <a:t> = 17; </a:t>
            </a:r>
            <a:r>
              <a:rPr lang="en-US" i="1" dirty="0"/>
              <a:t>q = 19;</a:t>
            </a:r>
            <a:endParaRPr lang="ru-RU" dirty="0"/>
          </a:p>
        </p:txBody>
      </p:sp>
      <mc:AlternateContent xmlns:mc="http://schemas.openxmlformats.org/markup-compatibility/2006">
        <mc:Choice xmlns:a14="http://schemas.microsoft.com/office/drawing/2010/main" Requires="a14">
          <p:sp>
            <p:nvSpPr>
              <p:cNvPr id="34" name="Прямоугольник 33">
                <a:extLst>
                  <a:ext uri="{FF2B5EF4-FFF2-40B4-BE49-F238E27FC236}">
                    <a16:creationId xmlns:a16="http://schemas.microsoft.com/office/drawing/2014/main" id="{89885179-99C9-4E1C-A57A-9C2D6A696E42}"/>
                  </a:ext>
                </a:extLst>
              </p:cNvPr>
              <p:cNvSpPr/>
              <p:nvPr/>
            </p:nvSpPr>
            <p:spPr>
              <a:xfrm>
                <a:off x="3981405" y="3248579"/>
                <a:ext cx="3502000" cy="964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m:oMathPara>
                </a14:m>
                <a:endParaRPr lang="en-US" b="0" i="1" dirty="0"/>
              </a:p>
              <a:p>
                <a:pPr algn="ct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ф</m:t>
                      </m:r>
                      <m:d>
                        <m:dPr>
                          <m:ctrlPr>
                            <a:rPr lang="ru-RU"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−1</m:t>
                          </m:r>
                        </m:e>
                      </m:d>
                      <m:r>
                        <a:rPr lang="en-US" b="0" i="1" smtClean="0">
                          <a:latin typeface="Cambria Math" panose="02040503050406030204" pitchFamily="18" charset="0"/>
                        </a:rPr>
                        <m:t>;</m:t>
                      </m:r>
                    </m:oMath>
                  </m:oMathPara>
                </a14:m>
                <a:endParaRPr lang="ru-RU" i="1" dirty="0"/>
              </a:p>
            </p:txBody>
          </p:sp>
        </mc:Choice>
        <mc:Fallback>
          <p:sp>
            <p:nvSpPr>
              <p:cNvPr id="34" name="Прямоугольник 33">
                <a:extLst>
                  <a:ext uri="{FF2B5EF4-FFF2-40B4-BE49-F238E27FC236}">
                    <a16:creationId xmlns:a16="http://schemas.microsoft.com/office/drawing/2014/main" id="{89885179-99C9-4E1C-A57A-9C2D6A696E42}"/>
                  </a:ext>
                </a:extLst>
              </p:cNvPr>
              <p:cNvSpPr>
                <a:spLocks noRot="1" noChangeAspect="1" noMove="1" noResize="1" noEditPoints="1" noAdjustHandles="1" noChangeArrowheads="1" noChangeShapeType="1" noTextEdit="1"/>
              </p:cNvSpPr>
              <p:nvPr/>
            </p:nvSpPr>
            <p:spPr>
              <a:xfrm>
                <a:off x="3981405" y="3248579"/>
                <a:ext cx="3502000" cy="964378"/>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5" name="Прямоугольник 44">
                <a:extLst>
                  <a:ext uri="{FF2B5EF4-FFF2-40B4-BE49-F238E27FC236}">
                    <a16:creationId xmlns:a16="http://schemas.microsoft.com/office/drawing/2014/main" id="{A4217464-6416-4CA7-BA5F-F9F722DEFAB8}"/>
                  </a:ext>
                </a:extLst>
              </p:cNvPr>
              <p:cNvSpPr/>
              <p:nvPr/>
            </p:nvSpPr>
            <p:spPr>
              <a:xfrm>
                <a:off x="234968" y="3248285"/>
                <a:ext cx="3502000" cy="964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1" dirty="0"/>
              </a:p>
              <a:p>
                <a:pPr algn="ctr"/>
                <a:r>
                  <a:rPr lang="en-US" dirty="0"/>
                  <a:t>Find </a:t>
                </a:r>
                <a:r>
                  <a:rPr lang="en-US" i="1" dirty="0"/>
                  <a:t>e</a:t>
                </a:r>
                <a:r>
                  <a:rPr lang="en-US" dirty="0"/>
                  <a:t> such that: </a:t>
                </a:r>
                <a:endParaRPr lang="ru-RU" dirty="0"/>
              </a:p>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,ф</m:t>
                              </m:r>
                              <m:d>
                                <m:dPr>
                                  <m:ctrlPr>
                                    <a:rPr lang="ru-RU" b="0" i="1" smtClean="0">
                                      <a:latin typeface="Cambria Math" panose="02040503050406030204" pitchFamily="18" charset="0"/>
                                    </a:rPr>
                                  </m:ctrlPr>
                                </m:dPr>
                                <m:e>
                                  <m:r>
                                    <a:rPr lang="en-US" b="0" i="1" smtClean="0">
                                      <a:latin typeface="Cambria Math" panose="02040503050406030204" pitchFamily="18" charset="0"/>
                                    </a:rPr>
                                    <m:t>𝑛</m:t>
                                  </m:r>
                                </m:e>
                              </m:d>
                            </m:e>
                          </m:d>
                        </m:e>
                      </m:func>
                      <m:r>
                        <a:rPr lang="en-US" b="0" i="1" smtClean="0">
                          <a:latin typeface="Cambria Math" panose="02040503050406030204" pitchFamily="18" charset="0"/>
                        </a:rPr>
                        <m:t>=1;</m:t>
                      </m:r>
                    </m:oMath>
                  </m:oMathPara>
                </a14:m>
                <a:endParaRPr lang="en-US" dirty="0"/>
              </a:p>
              <a:p>
                <a:pPr algn="ctr"/>
                <a:r>
                  <a:rPr lang="en-US" dirty="0"/>
                  <a:t>e&lt;</a:t>
                </a:r>
                <a:r>
                  <a:rPr lang="ru-RU" dirty="0"/>
                  <a:t>ф(</a:t>
                </a:r>
                <a:r>
                  <a:rPr lang="en-US" dirty="0"/>
                  <a:t>n)</a:t>
                </a:r>
                <a:endParaRPr lang="ru-RU" dirty="0"/>
              </a:p>
              <a:p>
                <a:pPr algn="ctr"/>
                <a:endParaRPr lang="ru-RU" i="1" dirty="0"/>
              </a:p>
            </p:txBody>
          </p:sp>
        </mc:Choice>
        <mc:Fallback>
          <p:sp>
            <p:nvSpPr>
              <p:cNvPr id="45" name="Прямоугольник 44">
                <a:extLst>
                  <a:ext uri="{FF2B5EF4-FFF2-40B4-BE49-F238E27FC236}">
                    <a16:creationId xmlns:a16="http://schemas.microsoft.com/office/drawing/2014/main" id="{A4217464-6416-4CA7-BA5F-F9F722DEFAB8}"/>
                  </a:ext>
                </a:extLst>
              </p:cNvPr>
              <p:cNvSpPr>
                <a:spLocks noRot="1" noChangeAspect="1" noMove="1" noResize="1" noEditPoints="1" noAdjustHandles="1" noChangeArrowheads="1" noChangeShapeType="1" noTextEdit="1"/>
              </p:cNvSpPr>
              <p:nvPr/>
            </p:nvSpPr>
            <p:spPr>
              <a:xfrm>
                <a:off x="234968" y="3248285"/>
                <a:ext cx="3502000" cy="964378"/>
              </a:xfrm>
              <a:prstGeom prst="rect">
                <a:avLst/>
              </a:prstGeom>
              <a:blipFill>
                <a:blip r:embed="rId3"/>
                <a:stretch>
                  <a:fillRect t="-1875" b="-875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6" name="Прямоугольник 45">
                <a:extLst>
                  <a:ext uri="{FF2B5EF4-FFF2-40B4-BE49-F238E27FC236}">
                    <a16:creationId xmlns:a16="http://schemas.microsoft.com/office/drawing/2014/main" id="{75DFCFC2-D307-4359-9A31-721158A82C93}"/>
                  </a:ext>
                </a:extLst>
              </p:cNvPr>
              <p:cNvSpPr/>
              <p:nvPr/>
            </p:nvSpPr>
            <p:spPr>
              <a:xfrm>
                <a:off x="234968" y="4485920"/>
                <a:ext cx="3502000" cy="964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a:t>
                </a:r>
                <a:r>
                  <a:rPr lang="en-US" i="1" dirty="0"/>
                  <a:t>d</a:t>
                </a:r>
                <a:r>
                  <a:rPr lang="en-US" dirty="0"/>
                  <a:t> such that:</a:t>
                </a:r>
                <a:endParaRPr lang="en-US" i="1" dirty="0"/>
              </a:p>
              <a:p>
                <a:pPr algn="ctr"/>
                <a14:m>
                  <m:oMathPara xmlns:m="http://schemas.openxmlformats.org/officeDocument/2006/math">
                    <m:oMathParaPr>
                      <m:jc m:val="centerGroup"/>
                    </m:oMathParaPr>
                    <m:oMath xmlns:m="http://schemas.openxmlformats.org/officeDocument/2006/math">
                      <m:d>
                        <m:dPr>
                          <m:ctrlPr>
                            <a:rPr lang="ru-RU" i="1" smtClean="0"/>
                          </m:ctrlPr>
                        </m:dPr>
                        <m:e>
                          <m:r>
                            <m:rPr>
                              <m:sty m:val="p"/>
                            </m:rPr>
                            <a:rPr lang="ru-RU"/>
                            <m:t>d</m:t>
                          </m:r>
                          <m:r>
                            <a:rPr lang="ru-RU" i="1"/>
                            <m:t>∗</m:t>
                          </m:r>
                          <m:r>
                            <m:rPr>
                              <m:sty m:val="p"/>
                            </m:rPr>
                            <a:rPr lang="ru-RU"/>
                            <m:t>e</m:t>
                          </m:r>
                        </m:e>
                      </m:d>
                      <m:r>
                        <a:rPr lang="ru-RU" i="1"/>
                        <m:t> </m:t>
                      </m:r>
                      <m:r>
                        <a:rPr lang="ru-RU" i="1"/>
                        <m:t>𝑚𝑜𝑑</m:t>
                      </m:r>
                      <m:r>
                        <a:rPr lang="ru-RU" i="1"/>
                        <m:t> </m:t>
                      </m:r>
                      <m:r>
                        <a:rPr lang="ru-RU" i="1"/>
                        <m:t>𝜑</m:t>
                      </m:r>
                      <m:d>
                        <m:dPr>
                          <m:ctrlPr>
                            <a:rPr lang="ru-RU" i="1"/>
                          </m:ctrlPr>
                        </m:dPr>
                        <m:e>
                          <m:r>
                            <a:rPr lang="ru-RU" i="1"/>
                            <m:t>𝑛</m:t>
                          </m:r>
                        </m:e>
                      </m:d>
                      <m:r>
                        <a:rPr lang="ru-RU" i="1"/>
                        <m:t>=1</m:t>
                      </m:r>
                      <m:r>
                        <a:rPr lang="en-US" b="0" i="1" smtClean="0">
                          <a:latin typeface="Cambria Math" panose="02040503050406030204" pitchFamily="18" charset="0"/>
                        </a:rPr>
                        <m:t>;</m:t>
                      </m:r>
                    </m:oMath>
                  </m:oMathPara>
                </a14:m>
                <a:endParaRPr lang="ru-RU" i="1" dirty="0"/>
              </a:p>
            </p:txBody>
          </p:sp>
        </mc:Choice>
        <mc:Fallback>
          <p:sp>
            <p:nvSpPr>
              <p:cNvPr id="46" name="Прямоугольник 45">
                <a:extLst>
                  <a:ext uri="{FF2B5EF4-FFF2-40B4-BE49-F238E27FC236}">
                    <a16:creationId xmlns:a16="http://schemas.microsoft.com/office/drawing/2014/main" id="{75DFCFC2-D307-4359-9A31-721158A82C93}"/>
                  </a:ext>
                </a:extLst>
              </p:cNvPr>
              <p:cNvSpPr>
                <a:spLocks noRot="1" noChangeAspect="1" noMove="1" noResize="1" noEditPoints="1" noAdjustHandles="1" noChangeArrowheads="1" noChangeShapeType="1" noTextEdit="1"/>
              </p:cNvSpPr>
              <p:nvPr/>
            </p:nvSpPr>
            <p:spPr>
              <a:xfrm>
                <a:off x="234968" y="4485920"/>
                <a:ext cx="3502000" cy="964378"/>
              </a:xfrm>
              <a:prstGeom prst="rect">
                <a:avLst/>
              </a:prstGeom>
              <a:blipFill>
                <a:blip r:embed="rId4"/>
                <a:stretch>
                  <a:fillRect/>
                </a:stretch>
              </a:blipFill>
            </p:spPr>
            <p:txBody>
              <a:bodyPr/>
              <a:lstStyle/>
              <a:p>
                <a:r>
                  <a:rPr lang="ru-RU">
                    <a:noFill/>
                  </a:rPr>
                  <a:t> </a:t>
                </a:r>
              </a:p>
            </p:txBody>
          </p:sp>
        </mc:Fallback>
      </mc:AlternateContent>
      <p:cxnSp>
        <p:nvCxnSpPr>
          <p:cNvPr id="38" name="Соединитель: уступ 37">
            <a:extLst>
              <a:ext uri="{FF2B5EF4-FFF2-40B4-BE49-F238E27FC236}">
                <a16:creationId xmlns:a16="http://schemas.microsoft.com/office/drawing/2014/main" id="{36B3D0E0-5515-4ACF-BA60-8CE3C00AEFC7}"/>
              </a:ext>
            </a:extLst>
          </p:cNvPr>
          <p:cNvCxnSpPr>
            <a:stCxn id="11" idx="1"/>
            <a:endCxn id="10" idx="2"/>
          </p:cNvCxnSpPr>
          <p:nvPr/>
        </p:nvCxnSpPr>
        <p:spPr>
          <a:xfrm rot="10800000">
            <a:off x="1859348" y="1824192"/>
            <a:ext cx="1783924" cy="6686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E49C90-A0A5-4AB4-8405-48ACB4B62B51}"/>
              </a:ext>
            </a:extLst>
          </p:cNvPr>
          <p:cNvSpPr txBox="1"/>
          <p:nvPr/>
        </p:nvSpPr>
        <p:spPr>
          <a:xfrm>
            <a:off x="2577405" y="2161238"/>
            <a:ext cx="494952" cy="369332"/>
          </a:xfrm>
          <a:prstGeom prst="rect">
            <a:avLst/>
          </a:prstGeom>
          <a:noFill/>
        </p:spPr>
        <p:txBody>
          <a:bodyPr wrap="square" rtlCol="0">
            <a:spAutoFit/>
          </a:bodyPr>
          <a:lstStyle/>
          <a:p>
            <a:r>
              <a:rPr lang="en-US" dirty="0"/>
              <a:t>no</a:t>
            </a:r>
            <a:endParaRPr lang="ru-RU" dirty="0"/>
          </a:p>
        </p:txBody>
      </p:sp>
      <p:sp>
        <p:nvSpPr>
          <p:cNvPr id="50" name="TextBox 49">
            <a:extLst>
              <a:ext uri="{FF2B5EF4-FFF2-40B4-BE49-F238E27FC236}">
                <a16:creationId xmlns:a16="http://schemas.microsoft.com/office/drawing/2014/main" id="{BC2686A3-699C-4B3B-833D-5878D5D5A049}"/>
              </a:ext>
            </a:extLst>
          </p:cNvPr>
          <p:cNvSpPr txBox="1"/>
          <p:nvPr/>
        </p:nvSpPr>
        <p:spPr>
          <a:xfrm>
            <a:off x="5848524" y="2902668"/>
            <a:ext cx="494952" cy="369332"/>
          </a:xfrm>
          <a:prstGeom prst="rect">
            <a:avLst/>
          </a:prstGeom>
          <a:noFill/>
        </p:spPr>
        <p:txBody>
          <a:bodyPr wrap="square" rtlCol="0">
            <a:spAutoFit/>
          </a:bodyPr>
          <a:lstStyle/>
          <a:p>
            <a:r>
              <a:rPr lang="en-US" dirty="0"/>
              <a:t>yes</a:t>
            </a:r>
            <a:endParaRPr lang="ru-RU" dirty="0"/>
          </a:p>
        </p:txBody>
      </p:sp>
      <p:pic>
        <p:nvPicPr>
          <p:cNvPr id="56" name="Рисунок 55">
            <a:extLst>
              <a:ext uri="{FF2B5EF4-FFF2-40B4-BE49-F238E27FC236}">
                <a16:creationId xmlns:a16="http://schemas.microsoft.com/office/drawing/2014/main" id="{2561442D-FD26-41BC-BAA1-DEAD34A5CFCF}"/>
              </a:ext>
            </a:extLst>
          </p:cNvPr>
          <p:cNvPicPr/>
          <p:nvPr/>
        </p:nvPicPr>
        <p:blipFill>
          <a:blip r:embed="rId5"/>
          <a:stretch>
            <a:fillRect/>
          </a:stretch>
        </p:blipFill>
        <p:spPr bwMode="auto">
          <a:xfrm>
            <a:off x="7972280" y="1232912"/>
            <a:ext cx="3325356" cy="4893111"/>
          </a:xfrm>
          <a:prstGeom prst="rect">
            <a:avLst/>
          </a:prstGeom>
        </p:spPr>
      </p:pic>
      <mc:AlternateContent xmlns:mc="http://schemas.openxmlformats.org/markup-compatibility/2006">
        <mc:Choice xmlns:a14="http://schemas.microsoft.com/office/drawing/2010/main" Requires="a14">
          <p:sp>
            <p:nvSpPr>
              <p:cNvPr id="59" name="Прямоугольник 58">
                <a:extLst>
                  <a:ext uri="{FF2B5EF4-FFF2-40B4-BE49-F238E27FC236}">
                    <a16:creationId xmlns:a16="http://schemas.microsoft.com/office/drawing/2014/main" id="{6439AFA1-6048-40CC-B47F-8EE9E7F386B0}"/>
                  </a:ext>
                </a:extLst>
              </p:cNvPr>
              <p:cNvSpPr/>
              <p:nvPr/>
            </p:nvSpPr>
            <p:spPr>
              <a:xfrm>
                <a:off x="234968" y="5643834"/>
                <a:ext cx="3502000" cy="964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Encryption is performed by</a:t>
                </a:r>
                <a:r>
                  <a:rPr lang="ru-RU" dirty="0"/>
                  <a:t> </a:t>
                </a:r>
                <a:r>
                  <a:rPr lang="en-US" i="1" dirty="0"/>
                  <a:t>{</a:t>
                </a:r>
                <a:r>
                  <a:rPr lang="en-US" i="1" dirty="0" err="1"/>
                  <a:t>e;n</a:t>
                </a:r>
                <a:r>
                  <a:rPr lang="en-US" i="1" dirty="0"/>
                  <a:t>}</a:t>
                </a:r>
              </a:p>
              <a:p>
                <a:pPr algn="ctr"/>
                <a14:m>
                  <m:oMathPara xmlns:m="http://schemas.openxmlformats.org/officeDocument/2006/math">
                    <m:oMathParaPr>
                      <m:jc m:val="centerGroup"/>
                    </m:oMathParaPr>
                    <m:oMath xmlns:m="http://schemas.openxmlformats.org/officeDocument/2006/math">
                      <m:r>
                        <a:rPr lang="ru-RU" i="1"/>
                        <m:t>𝑒𝑛𝑐𝑟𝑦𝑝𝑡</m:t>
                      </m:r>
                      <m:r>
                        <a:rPr lang="ru-RU" i="1"/>
                        <m:t>=</m:t>
                      </m:r>
                      <m:sSup>
                        <m:sSupPr>
                          <m:ctrlPr>
                            <a:rPr lang="ru-RU" i="1"/>
                          </m:ctrlPr>
                        </m:sSupPr>
                        <m:e>
                          <m:r>
                            <a:rPr lang="en-US" b="0" i="1" smtClean="0">
                              <a:latin typeface="Cambria Math" panose="02040503050406030204" pitchFamily="18" charset="0"/>
                            </a:rPr>
                            <m:t>𝑚𝑠𝑔</m:t>
                          </m:r>
                        </m:e>
                        <m:sup>
                          <m:r>
                            <a:rPr lang="ru-RU" i="1"/>
                            <m:t>𝑒</m:t>
                          </m:r>
                        </m:sup>
                      </m:sSup>
                      <m:r>
                        <a:rPr lang="ru-RU" i="1"/>
                        <m:t>𝑚𝑜𝑑</m:t>
                      </m:r>
                      <m:d>
                        <m:dPr>
                          <m:ctrlPr>
                            <a:rPr lang="ru-RU" i="1">
                              <a:latin typeface="Cambria Math" panose="02040503050406030204" pitchFamily="18" charset="0"/>
                            </a:rPr>
                          </m:ctrlPr>
                        </m:dPr>
                        <m:e>
                          <m:r>
                            <a:rPr lang="ru-RU" i="1"/>
                            <m:t>𝑛</m:t>
                          </m:r>
                        </m:e>
                      </m:d>
                      <m:r>
                        <a:rPr lang="en-US" b="0" i="1" smtClean="0">
                          <a:latin typeface="Cambria Math" panose="02040503050406030204" pitchFamily="18" charset="0"/>
                        </a:rPr>
                        <m:t>;</m:t>
                      </m:r>
                    </m:oMath>
                  </m:oMathPara>
                </a14:m>
                <a:endParaRPr lang="ru-RU" i="1" dirty="0"/>
              </a:p>
            </p:txBody>
          </p:sp>
        </mc:Choice>
        <mc:Fallback>
          <p:sp>
            <p:nvSpPr>
              <p:cNvPr id="59" name="Прямоугольник 58">
                <a:extLst>
                  <a:ext uri="{FF2B5EF4-FFF2-40B4-BE49-F238E27FC236}">
                    <a16:creationId xmlns:a16="http://schemas.microsoft.com/office/drawing/2014/main" id="{6439AFA1-6048-40CC-B47F-8EE9E7F386B0}"/>
                  </a:ext>
                </a:extLst>
              </p:cNvPr>
              <p:cNvSpPr>
                <a:spLocks noRot="1" noChangeAspect="1" noMove="1" noResize="1" noEditPoints="1" noAdjustHandles="1" noChangeArrowheads="1" noChangeShapeType="1" noTextEdit="1"/>
              </p:cNvSpPr>
              <p:nvPr/>
            </p:nvSpPr>
            <p:spPr>
              <a:xfrm>
                <a:off x="234968" y="5643834"/>
                <a:ext cx="3502000" cy="964378"/>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1" name="Прямоугольник 60">
                <a:extLst>
                  <a:ext uri="{FF2B5EF4-FFF2-40B4-BE49-F238E27FC236}">
                    <a16:creationId xmlns:a16="http://schemas.microsoft.com/office/drawing/2014/main" id="{AA904599-C523-493E-A650-FDAA6A51F722}"/>
                  </a:ext>
                </a:extLst>
              </p:cNvPr>
              <p:cNvSpPr/>
              <p:nvPr/>
            </p:nvSpPr>
            <p:spPr>
              <a:xfrm>
                <a:off x="3908850" y="5631294"/>
                <a:ext cx="3502000" cy="964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Decryption is performed by</a:t>
                </a:r>
                <a:r>
                  <a:rPr lang="ru-RU" dirty="0"/>
                  <a:t> </a:t>
                </a:r>
                <a:r>
                  <a:rPr lang="en-US" i="1" dirty="0"/>
                  <a:t>{</a:t>
                </a:r>
                <a:r>
                  <a:rPr lang="en-US" i="1" dirty="0" err="1"/>
                  <a:t>d;n</a:t>
                </a:r>
                <a:r>
                  <a:rPr lang="en-US" i="1" dirty="0"/>
                  <a:t>}</a:t>
                </a:r>
              </a:p>
              <a:p>
                <a:pPr algn="ctr"/>
                <a14:m>
                  <m:oMath xmlns:m="http://schemas.openxmlformats.org/officeDocument/2006/math">
                    <m:r>
                      <a:rPr lang="ru-RU" i="1"/>
                      <m:t>𝑑𝑒𝑐𝑟𝑦𝑝𝑡</m:t>
                    </m:r>
                    <m:r>
                      <a:rPr lang="ru-RU" i="1"/>
                      <m:t>=</m:t>
                    </m:r>
                    <m:sSup>
                      <m:sSupPr>
                        <m:ctrlPr>
                          <a:rPr lang="ru-RU" i="1"/>
                        </m:ctrlPr>
                      </m:sSupPr>
                      <m:e>
                        <m:r>
                          <a:rPr lang="ru-RU" i="1"/>
                          <m:t>𝑒𝑛𝑐𝑟𝑦𝑝𝑡</m:t>
                        </m:r>
                      </m:e>
                      <m:sup>
                        <m:r>
                          <a:rPr lang="ru-RU" i="1"/>
                          <m:t>𝑑</m:t>
                        </m:r>
                      </m:sup>
                    </m:sSup>
                    <m:r>
                      <a:rPr lang="ru-RU" i="1"/>
                      <m:t>𝑚𝑜𝑑</m:t>
                    </m:r>
                    <m:r>
                      <a:rPr lang="ru-RU" i="1"/>
                      <m:t>(</m:t>
                    </m:r>
                    <m:r>
                      <a:rPr lang="ru-RU" i="1"/>
                      <m:t>𝑛</m:t>
                    </m:r>
                    <m:r>
                      <a:rPr lang="ru-RU" i="1"/>
                      <m:t>)</m:t>
                    </m:r>
                  </m:oMath>
                </a14:m>
                <a:r>
                  <a:rPr lang="en-US" i="1" dirty="0"/>
                  <a:t>;</a:t>
                </a:r>
                <a:endParaRPr lang="ru-RU" i="1" dirty="0"/>
              </a:p>
            </p:txBody>
          </p:sp>
        </mc:Choice>
        <mc:Fallback>
          <p:sp>
            <p:nvSpPr>
              <p:cNvPr id="61" name="Прямоугольник 60">
                <a:extLst>
                  <a:ext uri="{FF2B5EF4-FFF2-40B4-BE49-F238E27FC236}">
                    <a16:creationId xmlns:a16="http://schemas.microsoft.com/office/drawing/2014/main" id="{AA904599-C523-493E-A650-FDAA6A51F722}"/>
                  </a:ext>
                </a:extLst>
              </p:cNvPr>
              <p:cNvSpPr>
                <a:spLocks noRot="1" noChangeAspect="1" noMove="1" noResize="1" noEditPoints="1" noAdjustHandles="1" noChangeArrowheads="1" noChangeShapeType="1" noTextEdit="1"/>
              </p:cNvSpPr>
              <p:nvPr/>
            </p:nvSpPr>
            <p:spPr>
              <a:xfrm>
                <a:off x="3908850" y="5631294"/>
                <a:ext cx="3502000" cy="964378"/>
              </a:xfrm>
              <a:prstGeom prst="rect">
                <a:avLst/>
              </a:prstGeom>
              <a:blipFill>
                <a:blip r:embed="rId7"/>
                <a:stretch>
                  <a:fillRect/>
                </a:stretch>
              </a:blipFill>
            </p:spPr>
            <p:txBody>
              <a:bodyPr/>
              <a:lstStyle/>
              <a:p>
                <a:r>
                  <a:rPr lang="ru-RU">
                    <a:noFill/>
                  </a:rPr>
                  <a:t> </a:t>
                </a:r>
              </a:p>
            </p:txBody>
          </p:sp>
        </mc:Fallback>
      </mc:AlternateContent>
      <p:cxnSp>
        <p:nvCxnSpPr>
          <p:cNvPr id="62" name="Соединитель: уступ 61">
            <a:extLst>
              <a:ext uri="{FF2B5EF4-FFF2-40B4-BE49-F238E27FC236}">
                <a16:creationId xmlns:a16="http://schemas.microsoft.com/office/drawing/2014/main" id="{BCE291AA-7B0D-4DAF-A6C8-5F1D18152F4C}"/>
              </a:ext>
            </a:extLst>
          </p:cNvPr>
          <p:cNvCxnSpPr>
            <a:cxnSpLocks/>
            <a:stCxn id="10" idx="3"/>
            <a:endCxn id="32" idx="5"/>
          </p:cNvCxnSpPr>
          <p:nvPr/>
        </p:nvCxnSpPr>
        <p:spPr>
          <a:xfrm>
            <a:off x="3496131" y="1445254"/>
            <a:ext cx="50478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Соединитель: уступ 62">
            <a:extLst>
              <a:ext uri="{FF2B5EF4-FFF2-40B4-BE49-F238E27FC236}">
                <a16:creationId xmlns:a16="http://schemas.microsoft.com/office/drawing/2014/main" id="{2FE46111-2EFC-44E2-9A9C-FD1FAA749AE3}"/>
              </a:ext>
            </a:extLst>
          </p:cNvPr>
          <p:cNvCxnSpPr>
            <a:cxnSpLocks/>
            <a:stCxn id="32" idx="4"/>
            <a:endCxn id="11" idx="0"/>
          </p:cNvCxnSpPr>
          <p:nvPr/>
        </p:nvCxnSpPr>
        <p:spPr>
          <a:xfrm rot="16200000" flipH="1">
            <a:off x="5596126" y="1874369"/>
            <a:ext cx="2725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Соединитель: уступ 65">
            <a:extLst>
              <a:ext uri="{FF2B5EF4-FFF2-40B4-BE49-F238E27FC236}">
                <a16:creationId xmlns:a16="http://schemas.microsoft.com/office/drawing/2014/main" id="{51A61EC5-AA22-4132-9FBC-F4A3CAB3CD57}"/>
              </a:ext>
            </a:extLst>
          </p:cNvPr>
          <p:cNvCxnSpPr>
            <a:cxnSpLocks/>
            <a:stCxn id="11" idx="2"/>
            <a:endCxn id="34" idx="0"/>
          </p:cNvCxnSpPr>
          <p:nvPr/>
        </p:nvCxnSpPr>
        <p:spPr>
          <a:xfrm rot="5400000">
            <a:off x="5595631" y="3111803"/>
            <a:ext cx="273550"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Соединитель: уступ 69">
            <a:extLst>
              <a:ext uri="{FF2B5EF4-FFF2-40B4-BE49-F238E27FC236}">
                <a16:creationId xmlns:a16="http://schemas.microsoft.com/office/drawing/2014/main" id="{F8ACAF26-DE1B-4127-BFC2-B443530F3A92}"/>
              </a:ext>
            </a:extLst>
          </p:cNvPr>
          <p:cNvCxnSpPr>
            <a:cxnSpLocks/>
            <a:stCxn id="34" idx="1"/>
            <a:endCxn id="45" idx="3"/>
          </p:cNvCxnSpPr>
          <p:nvPr/>
        </p:nvCxnSpPr>
        <p:spPr>
          <a:xfrm rot="10800000">
            <a:off x="3736969" y="3730474"/>
            <a:ext cx="244437" cy="2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7" name="Прямая со стрелкой 1036">
            <a:extLst>
              <a:ext uri="{FF2B5EF4-FFF2-40B4-BE49-F238E27FC236}">
                <a16:creationId xmlns:a16="http://schemas.microsoft.com/office/drawing/2014/main" id="{C39C92EA-EB64-4453-970D-0529EE844463}"/>
              </a:ext>
            </a:extLst>
          </p:cNvPr>
          <p:cNvCxnSpPr>
            <a:stCxn id="45" idx="2"/>
            <a:endCxn id="46" idx="0"/>
          </p:cNvCxnSpPr>
          <p:nvPr/>
        </p:nvCxnSpPr>
        <p:spPr>
          <a:xfrm>
            <a:off x="1985968" y="4212663"/>
            <a:ext cx="0" cy="273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Прямая со стрелкой 80">
            <a:extLst>
              <a:ext uri="{FF2B5EF4-FFF2-40B4-BE49-F238E27FC236}">
                <a16:creationId xmlns:a16="http://schemas.microsoft.com/office/drawing/2014/main" id="{BE5811B4-B09E-4D6C-8431-4D74631C1885}"/>
              </a:ext>
            </a:extLst>
          </p:cNvPr>
          <p:cNvCxnSpPr>
            <a:cxnSpLocks/>
            <a:stCxn id="46" idx="2"/>
            <a:endCxn id="59" idx="0"/>
          </p:cNvCxnSpPr>
          <p:nvPr/>
        </p:nvCxnSpPr>
        <p:spPr>
          <a:xfrm>
            <a:off x="1985968" y="5450298"/>
            <a:ext cx="0" cy="193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Прямая со стрелкой 84">
            <a:extLst>
              <a:ext uri="{FF2B5EF4-FFF2-40B4-BE49-F238E27FC236}">
                <a16:creationId xmlns:a16="http://schemas.microsoft.com/office/drawing/2014/main" id="{8B600A1E-E3F4-47CE-B9C3-0C87FFB87E91}"/>
              </a:ext>
            </a:extLst>
          </p:cNvPr>
          <p:cNvCxnSpPr>
            <a:cxnSpLocks/>
            <a:stCxn id="59" idx="3"/>
            <a:endCxn id="61" idx="1"/>
          </p:cNvCxnSpPr>
          <p:nvPr/>
        </p:nvCxnSpPr>
        <p:spPr>
          <a:xfrm flipV="1">
            <a:off x="3736968" y="6113483"/>
            <a:ext cx="171882" cy="1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854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lvl="1" algn="ctr" rtl="0">
              <a:lnSpc>
                <a:spcPct val="90000"/>
              </a:lnSpc>
              <a:spcBef>
                <a:spcPct val="0"/>
              </a:spcBef>
            </a:pPr>
            <a:r>
              <a:rPr lang="en-US" altLang="ru-RU" sz="4800" b="1" dirty="0">
                <a:solidFill>
                  <a:srgbClr val="0D5095"/>
                </a:solidFill>
              </a:rPr>
              <a:t>Cryptographic strength of RSA</a:t>
            </a:r>
            <a:endParaRPr lang="ru-RU" sz="6600" b="1" dirty="0"/>
          </a:p>
        </p:txBody>
      </p:sp>
      <p:sp>
        <p:nvSpPr>
          <p:cNvPr id="23" name="Text Box 12"/>
          <p:cNvSpPr txBox="1">
            <a:spLocks noChangeArrowheads="1"/>
          </p:cNvSpPr>
          <p:nvPr/>
        </p:nvSpPr>
        <p:spPr bwMode="auto">
          <a:xfrm>
            <a:off x="11835812" y="637890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7</a:t>
            </a:r>
            <a:endParaRPr lang="ru-RU" altLang="ru-RU" sz="2400" dirty="0">
              <a:solidFill>
                <a:srgbClr val="0B4D91"/>
              </a:solidFill>
            </a:endParaRPr>
          </a:p>
        </p:txBody>
      </p:sp>
      <p:graphicFrame>
        <p:nvGraphicFramePr>
          <p:cNvPr id="15" name="Таблица 14">
            <a:extLst>
              <a:ext uri="{FF2B5EF4-FFF2-40B4-BE49-F238E27FC236}">
                <a16:creationId xmlns:a16="http://schemas.microsoft.com/office/drawing/2014/main" id="{91229FCA-26E1-48FB-8CFB-622911785600}"/>
              </a:ext>
            </a:extLst>
          </p:cNvPr>
          <p:cNvGraphicFramePr>
            <a:graphicFrameLocks noGrp="1"/>
          </p:cNvGraphicFramePr>
          <p:nvPr>
            <p:extLst>
              <p:ext uri="{D42A27DB-BD31-4B8C-83A1-F6EECF244321}">
                <p14:modId xmlns:p14="http://schemas.microsoft.com/office/powerpoint/2010/main" val="2639670715"/>
              </p:ext>
            </p:extLst>
          </p:nvPr>
        </p:nvGraphicFramePr>
        <p:xfrm>
          <a:off x="2510237" y="1551866"/>
          <a:ext cx="6817085" cy="2122512"/>
        </p:xfrm>
        <a:graphic>
          <a:graphicData uri="http://schemas.openxmlformats.org/drawingml/2006/table">
            <a:tbl>
              <a:tblPr firstRow="1" firstCol="1" bandRow="1">
                <a:tableStyleId>{5C22544A-7EE6-4342-B048-85BDC9FD1C3A}</a:tableStyleId>
              </a:tblPr>
              <a:tblGrid>
                <a:gridCol w="767340">
                  <a:extLst>
                    <a:ext uri="{9D8B030D-6E8A-4147-A177-3AD203B41FA5}">
                      <a16:colId xmlns:a16="http://schemas.microsoft.com/office/drawing/2014/main" val="3497037192"/>
                    </a:ext>
                  </a:extLst>
                </a:gridCol>
                <a:gridCol w="1935029">
                  <a:extLst>
                    <a:ext uri="{9D8B030D-6E8A-4147-A177-3AD203B41FA5}">
                      <a16:colId xmlns:a16="http://schemas.microsoft.com/office/drawing/2014/main" val="4161962546"/>
                    </a:ext>
                  </a:extLst>
                </a:gridCol>
                <a:gridCol w="4114716">
                  <a:extLst>
                    <a:ext uri="{9D8B030D-6E8A-4147-A177-3AD203B41FA5}">
                      <a16:colId xmlns:a16="http://schemas.microsoft.com/office/drawing/2014/main" val="1954708757"/>
                    </a:ext>
                  </a:extLst>
                </a:gridCol>
              </a:tblGrid>
              <a:tr h="606432">
                <a:tc>
                  <a:txBody>
                    <a:bodyPr/>
                    <a:lstStyle/>
                    <a:p>
                      <a:pPr algn="ctr" hangingPunct="0">
                        <a:spcAft>
                          <a:spcPts val="0"/>
                        </a:spcAft>
                      </a:pPr>
                      <a:r>
                        <a:rPr lang="en-US" sz="1800" dirty="0">
                          <a:effectLst/>
                        </a:rPr>
                        <a:t>lg n</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hangingPunct="0">
                        <a:spcAft>
                          <a:spcPts val="0"/>
                        </a:spcAft>
                      </a:pPr>
                      <a:r>
                        <a:rPr lang="fr-FR" sz="1800">
                          <a:effectLst/>
                        </a:rPr>
                        <a:t>Number of operations</a:t>
                      </a:r>
                      <a:endParaRPr lang="ru-RU" sz="200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hangingPunct="0">
                        <a:spcAft>
                          <a:spcPts val="0"/>
                        </a:spcAft>
                      </a:pPr>
                      <a:r>
                        <a:rPr lang="fr-FR" sz="1800" dirty="0">
                          <a:effectLst/>
                        </a:rPr>
                        <a:t>Notes</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33627813"/>
                  </a:ext>
                </a:extLst>
              </a:tr>
              <a:tr h="303216">
                <a:tc>
                  <a:txBody>
                    <a:bodyPr/>
                    <a:lstStyle/>
                    <a:p>
                      <a:pPr algn="ctr" hangingPunct="0">
                        <a:spcAft>
                          <a:spcPts val="0"/>
                        </a:spcAft>
                      </a:pPr>
                      <a:r>
                        <a:rPr lang="fr-FR" sz="1800" dirty="0">
                          <a:effectLst/>
                        </a:rPr>
                        <a:t>50</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hangingPunct="0">
                        <a:spcAft>
                          <a:spcPts val="0"/>
                        </a:spcAft>
                      </a:pPr>
                      <a:r>
                        <a:rPr lang="fr-FR" sz="1800" dirty="0">
                          <a:effectLst/>
                        </a:rPr>
                        <a:t>1.4*10</a:t>
                      </a:r>
                      <a:r>
                        <a:rPr lang="fr-FR" sz="1800" baseline="30000" dirty="0">
                          <a:effectLst/>
                        </a:rPr>
                        <a:t>10</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hangingPunct="0">
                        <a:spcAft>
                          <a:spcPts val="0"/>
                        </a:spcAft>
                      </a:pPr>
                      <a:r>
                        <a:rPr lang="fr-FR" sz="1800" dirty="0" err="1">
                          <a:effectLst/>
                        </a:rPr>
                        <a:t>Disclosed</a:t>
                      </a:r>
                      <a:r>
                        <a:rPr lang="fr-FR" sz="1800" dirty="0">
                          <a:effectLst/>
                        </a:rPr>
                        <a:t> on </a:t>
                      </a:r>
                      <a:r>
                        <a:rPr lang="fr-FR" sz="1800" dirty="0" err="1">
                          <a:effectLst/>
                        </a:rPr>
                        <a:t>supercomputers</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5771301"/>
                  </a:ext>
                </a:extLst>
              </a:tr>
              <a:tr h="303216">
                <a:tc>
                  <a:txBody>
                    <a:bodyPr/>
                    <a:lstStyle/>
                    <a:p>
                      <a:pPr algn="ctr" hangingPunct="0">
                        <a:spcAft>
                          <a:spcPts val="0"/>
                        </a:spcAft>
                      </a:pPr>
                      <a:r>
                        <a:rPr lang="fr-FR" sz="1800" dirty="0">
                          <a:effectLst/>
                        </a:rPr>
                        <a:t>100</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hangingPunct="0">
                        <a:spcAft>
                          <a:spcPts val="0"/>
                        </a:spcAft>
                      </a:pPr>
                      <a:r>
                        <a:rPr lang="fr-FR" sz="1800" dirty="0">
                          <a:effectLst/>
                        </a:rPr>
                        <a:t>2.3*10</a:t>
                      </a:r>
                      <a:r>
                        <a:rPr lang="fr-FR" sz="1800" baseline="30000" dirty="0">
                          <a:effectLst/>
                        </a:rPr>
                        <a:t>15</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hangingPunct="0">
                        <a:spcAft>
                          <a:spcPts val="0"/>
                        </a:spcAft>
                      </a:pPr>
                      <a:r>
                        <a:rPr lang="fr-FR" sz="1800" dirty="0">
                          <a:effectLst/>
                        </a:rPr>
                        <a:t>At the </a:t>
                      </a:r>
                      <a:r>
                        <a:rPr lang="fr-FR" sz="1800" dirty="0" err="1">
                          <a:effectLst/>
                        </a:rPr>
                        <a:t>limit</a:t>
                      </a:r>
                      <a:r>
                        <a:rPr lang="fr-FR" sz="1800" dirty="0">
                          <a:effectLst/>
                        </a:rPr>
                        <a:t> of modern </a:t>
                      </a:r>
                      <a:r>
                        <a:rPr lang="fr-FR" sz="1800" dirty="0" err="1">
                          <a:effectLst/>
                        </a:rPr>
                        <a:t>technology</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00937505"/>
                  </a:ext>
                </a:extLst>
              </a:tr>
              <a:tr h="303216">
                <a:tc>
                  <a:txBody>
                    <a:bodyPr/>
                    <a:lstStyle/>
                    <a:p>
                      <a:pPr algn="ctr" hangingPunct="0">
                        <a:spcAft>
                          <a:spcPts val="0"/>
                        </a:spcAft>
                      </a:pPr>
                      <a:r>
                        <a:rPr lang="fr-FR" sz="1800" dirty="0">
                          <a:effectLst/>
                        </a:rPr>
                        <a:t>200</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hangingPunct="0">
                        <a:spcAft>
                          <a:spcPts val="0"/>
                        </a:spcAft>
                      </a:pPr>
                      <a:r>
                        <a:rPr lang="fr-FR" sz="1800">
                          <a:effectLst/>
                        </a:rPr>
                        <a:t>1.2*10</a:t>
                      </a:r>
                      <a:r>
                        <a:rPr lang="fr-FR" sz="1800" baseline="30000">
                          <a:effectLst/>
                        </a:rPr>
                        <a:t>23</a:t>
                      </a:r>
                      <a:endParaRPr lang="ru-RU" sz="200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hangingPunct="0">
                        <a:spcAft>
                          <a:spcPts val="0"/>
                        </a:spcAft>
                      </a:pPr>
                      <a:r>
                        <a:rPr lang="fr-FR" sz="1800" dirty="0">
                          <a:effectLst/>
                        </a:rPr>
                        <a:t>Beyond Modern </a:t>
                      </a:r>
                      <a:r>
                        <a:rPr lang="fr-FR" sz="1800" dirty="0" err="1">
                          <a:effectLst/>
                        </a:rPr>
                        <a:t>Technology</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2499311"/>
                  </a:ext>
                </a:extLst>
              </a:tr>
              <a:tr h="303216">
                <a:tc>
                  <a:txBody>
                    <a:bodyPr/>
                    <a:lstStyle/>
                    <a:p>
                      <a:pPr algn="ctr" hangingPunct="0">
                        <a:spcAft>
                          <a:spcPts val="0"/>
                        </a:spcAft>
                      </a:pPr>
                      <a:r>
                        <a:rPr lang="fr-FR" sz="1800" dirty="0">
                          <a:effectLst/>
                        </a:rPr>
                        <a:t>400</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hangingPunct="0">
                        <a:spcAft>
                          <a:spcPts val="0"/>
                        </a:spcAft>
                      </a:pPr>
                      <a:r>
                        <a:rPr lang="fr-FR" sz="1800" dirty="0">
                          <a:effectLst/>
                        </a:rPr>
                        <a:t>2.7*10</a:t>
                      </a:r>
                      <a:r>
                        <a:rPr lang="fr-FR" sz="1800" baseline="30000" dirty="0">
                          <a:effectLst/>
                        </a:rPr>
                        <a:t>34</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hangingPunct="0">
                        <a:spcAft>
                          <a:spcPts val="0"/>
                        </a:spcAft>
                      </a:pPr>
                      <a:r>
                        <a:rPr lang="fr-FR" sz="1800" dirty="0" err="1">
                          <a:effectLst/>
                        </a:rPr>
                        <a:t>Requires</a:t>
                      </a:r>
                      <a:r>
                        <a:rPr lang="fr-FR" sz="1800" dirty="0">
                          <a:effectLst/>
                        </a:rPr>
                        <a:t> </a:t>
                      </a:r>
                      <a:r>
                        <a:rPr lang="fr-FR" sz="1800" dirty="0" err="1">
                          <a:effectLst/>
                        </a:rPr>
                        <a:t>significant</a:t>
                      </a:r>
                      <a:r>
                        <a:rPr lang="fr-FR" sz="1800" dirty="0">
                          <a:effectLst/>
                        </a:rPr>
                        <a:t> </a:t>
                      </a:r>
                      <a:r>
                        <a:rPr lang="fr-FR" sz="1800" dirty="0" err="1">
                          <a:effectLst/>
                        </a:rPr>
                        <a:t>technology</a:t>
                      </a:r>
                      <a:r>
                        <a:rPr lang="fr-FR" sz="1800" dirty="0">
                          <a:effectLst/>
                        </a:rPr>
                        <a:t> changes</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363465"/>
                  </a:ext>
                </a:extLst>
              </a:tr>
              <a:tr h="303216">
                <a:tc>
                  <a:txBody>
                    <a:bodyPr/>
                    <a:lstStyle/>
                    <a:p>
                      <a:pPr algn="ctr" hangingPunct="0">
                        <a:spcAft>
                          <a:spcPts val="0"/>
                        </a:spcAft>
                      </a:pPr>
                      <a:r>
                        <a:rPr lang="fr-FR" sz="1800" dirty="0">
                          <a:effectLst/>
                        </a:rPr>
                        <a:t>800</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hangingPunct="0">
                        <a:spcAft>
                          <a:spcPts val="0"/>
                        </a:spcAft>
                      </a:pPr>
                      <a:r>
                        <a:rPr lang="fr-FR" sz="1800" dirty="0">
                          <a:effectLst/>
                        </a:rPr>
                        <a:t>1.3*10</a:t>
                      </a:r>
                      <a:r>
                        <a:rPr lang="fr-FR" sz="1800" baseline="30000" dirty="0">
                          <a:effectLst/>
                        </a:rPr>
                        <a:t>51</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hangingPunct="0">
                        <a:spcAft>
                          <a:spcPts val="0"/>
                        </a:spcAft>
                      </a:pPr>
                      <a:r>
                        <a:rPr lang="fr-FR" sz="1800" dirty="0">
                          <a:effectLst/>
                        </a:rPr>
                        <a:t>Not </a:t>
                      </a:r>
                      <a:r>
                        <a:rPr lang="fr-FR" sz="1800" dirty="0" err="1">
                          <a:effectLst/>
                        </a:rPr>
                        <a:t>disclosed</a:t>
                      </a:r>
                      <a:endParaRPr lang="ru-RU"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1437467"/>
                  </a:ext>
                </a:extLst>
              </a:tr>
            </a:tbl>
          </a:graphicData>
        </a:graphic>
      </p:graphicFrame>
      <p:pic>
        <p:nvPicPr>
          <p:cNvPr id="17" name="Рисунок 16">
            <a:extLst>
              <a:ext uri="{FF2B5EF4-FFF2-40B4-BE49-F238E27FC236}">
                <a16:creationId xmlns:a16="http://schemas.microsoft.com/office/drawing/2014/main" id="{3EFFBD5D-80FA-48B8-BC2A-ACC066A10A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6024" y="3813262"/>
            <a:ext cx="4561143" cy="2565643"/>
          </a:xfrm>
          <a:prstGeom prst="rect">
            <a:avLst/>
          </a:prstGeom>
        </p:spPr>
      </p:pic>
      <p:sp>
        <p:nvSpPr>
          <p:cNvPr id="20" name="Rectangle 16">
            <a:extLst>
              <a:ext uri="{FF2B5EF4-FFF2-40B4-BE49-F238E27FC236}">
                <a16:creationId xmlns:a16="http://schemas.microsoft.com/office/drawing/2014/main" id="{84EE4BC1-03E5-4A87-B11F-0271EEFE077B}"/>
              </a:ext>
            </a:extLst>
          </p:cNvPr>
          <p:cNvSpPr>
            <a:spLocks noChangeArrowheads="1"/>
          </p:cNvSpPr>
          <p:nvPr/>
        </p:nvSpPr>
        <p:spPr bwMode="auto">
          <a:xfrm>
            <a:off x="678704" y="3813262"/>
            <a:ext cx="4270801" cy="2565643"/>
          </a:xfrm>
          <a:prstGeom prst="rect">
            <a:avLst/>
          </a:prstGeom>
          <a:solidFill>
            <a:srgbClr val="0B4D91"/>
          </a:solidFill>
          <a:ln w="9525">
            <a:solidFill>
              <a:schemeClr val="bg1"/>
            </a:solidFill>
            <a:miter lim="800000"/>
            <a:headEnd/>
            <a:tailEnd/>
          </a:ln>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36000" algn="ctr">
              <a:spcBef>
                <a:spcPts val="0"/>
              </a:spcBef>
              <a:buNone/>
            </a:pPr>
            <a:endParaRPr lang="ru-RU" altLang="ru-RU" sz="1600" dirty="0">
              <a:solidFill>
                <a:schemeClr val="bg1"/>
              </a:solidFill>
            </a:endParaRPr>
          </a:p>
          <a:p>
            <a:pPr marL="0" indent="36000" algn="ctr">
              <a:spcBef>
                <a:spcPts val="0"/>
              </a:spcBef>
              <a:buNone/>
            </a:pPr>
            <a:r>
              <a:rPr lang="en-US" altLang="ru-RU" sz="1600" dirty="0">
                <a:solidFill>
                  <a:schemeClr val="bg1"/>
                </a:solidFill>
              </a:rPr>
              <a:t>According to the recommendations of the authors of the RSA algorithm, the sizes of module n are selected according to the following criteria:</a:t>
            </a:r>
          </a:p>
          <a:p>
            <a:pPr marL="0"/>
            <a:r>
              <a:rPr lang="en-US" altLang="ru-RU" sz="1600" dirty="0">
                <a:solidFill>
                  <a:schemeClr val="bg1"/>
                </a:solidFill>
              </a:rPr>
              <a:t>768 bits - for individuals;</a:t>
            </a:r>
          </a:p>
          <a:p>
            <a:pPr marL="0"/>
            <a:r>
              <a:rPr lang="en-US" altLang="ru-RU" sz="1600" dirty="0">
                <a:solidFill>
                  <a:schemeClr val="bg1"/>
                </a:solidFill>
              </a:rPr>
              <a:t>1024 bits - for commercial information;</a:t>
            </a:r>
          </a:p>
          <a:p>
            <a:pPr marL="0"/>
            <a:r>
              <a:rPr lang="en-US" altLang="ru-RU" sz="1600" dirty="0">
                <a:solidFill>
                  <a:schemeClr val="bg1"/>
                </a:solidFill>
              </a:rPr>
              <a:t>2048 bits - for classified information.</a:t>
            </a:r>
          </a:p>
        </p:txBody>
      </p:sp>
    </p:spTree>
    <p:extLst>
      <p:ext uri="{BB962C8B-B14F-4D97-AF65-F5344CB8AC3E}">
        <p14:creationId xmlns:p14="http://schemas.microsoft.com/office/powerpoint/2010/main" val="1354400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0"/>
            <a:ext cx="8858250" cy="1325563"/>
          </a:xfrm>
        </p:spPr>
        <p:txBody>
          <a:bodyPr>
            <a:noAutofit/>
          </a:bodyPr>
          <a:lstStyle/>
          <a:p>
            <a:pPr lvl="1" algn="l" rtl="0">
              <a:lnSpc>
                <a:spcPct val="90000"/>
              </a:lnSpc>
              <a:spcBef>
                <a:spcPct val="0"/>
              </a:spcBef>
            </a:pPr>
            <a:r>
              <a:rPr lang="en-US" sz="4800" dirty="0">
                <a:solidFill>
                  <a:srgbClr val="0D5095"/>
                </a:solidFill>
              </a:rPr>
              <a:t>Side Channel Attacks (SCA)</a:t>
            </a:r>
            <a:endParaRPr lang="ru-RU" sz="4800" dirty="0">
              <a:solidFill>
                <a:srgbClr val="0D5095"/>
              </a:solidFill>
            </a:endParaRPr>
          </a:p>
        </p:txBody>
      </p:sp>
      <p:sp>
        <p:nvSpPr>
          <p:cNvPr id="23" name="Text Box 12"/>
          <p:cNvSpPr txBox="1">
            <a:spLocks noChangeArrowheads="1"/>
          </p:cNvSpPr>
          <p:nvPr/>
        </p:nvSpPr>
        <p:spPr bwMode="auto">
          <a:xfrm>
            <a:off x="11835812" y="639633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dirty="0">
                <a:solidFill>
                  <a:srgbClr val="0B4D91"/>
                </a:solidFill>
              </a:rPr>
              <a:t>8</a:t>
            </a:r>
            <a:endParaRPr lang="ru-RU" altLang="ru-RU" sz="2400" dirty="0">
              <a:solidFill>
                <a:srgbClr val="0B4D91"/>
              </a:solidFill>
            </a:endParaRPr>
          </a:p>
        </p:txBody>
      </p:sp>
      <p:pic>
        <p:nvPicPr>
          <p:cNvPr id="60" name="Рисунок 59">
            <a:extLst>
              <a:ext uri="{FF2B5EF4-FFF2-40B4-BE49-F238E27FC236}">
                <a16:creationId xmlns:a16="http://schemas.microsoft.com/office/drawing/2014/main" id="{77629175-E6D0-4433-8E1C-9F8EF78CC8EE}"/>
              </a:ext>
            </a:extLst>
          </p:cNvPr>
          <p:cNvPicPr>
            <a:picLocks noChangeAspect="1"/>
          </p:cNvPicPr>
          <p:nvPr/>
        </p:nvPicPr>
        <p:blipFill>
          <a:blip r:embed="rId2"/>
          <a:stretch>
            <a:fillRect/>
          </a:stretch>
        </p:blipFill>
        <p:spPr>
          <a:xfrm>
            <a:off x="1863503" y="1848635"/>
            <a:ext cx="7286183" cy="4054603"/>
          </a:xfrm>
          <a:prstGeom prst="rect">
            <a:avLst/>
          </a:prstGeom>
        </p:spPr>
      </p:pic>
      <p:sp>
        <p:nvSpPr>
          <p:cNvPr id="63" name="Rectangle 15">
            <a:extLst>
              <a:ext uri="{FF2B5EF4-FFF2-40B4-BE49-F238E27FC236}">
                <a16:creationId xmlns:a16="http://schemas.microsoft.com/office/drawing/2014/main" id="{576E646D-D56C-49AD-A063-C9BA42E65D49}"/>
              </a:ext>
            </a:extLst>
          </p:cNvPr>
          <p:cNvSpPr>
            <a:spLocks noChangeArrowheads="1"/>
          </p:cNvSpPr>
          <p:nvPr/>
        </p:nvSpPr>
        <p:spPr bwMode="auto">
          <a:xfrm>
            <a:off x="3820545" y="1323389"/>
            <a:ext cx="7557228" cy="338554"/>
          </a:xfrm>
          <a:prstGeom prst="rect">
            <a:avLst/>
          </a:prstGeom>
          <a:solidFill>
            <a:srgbClr val="0B4D91"/>
          </a:solidFill>
          <a:ln w="9525">
            <a:solidFill>
              <a:schemeClr val="bg1"/>
            </a:solidFill>
            <a:miter lim="800000"/>
            <a:headEnd/>
            <a:tailEnd/>
          </a:ln>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ru-RU" sz="1600" dirty="0">
                <a:solidFill>
                  <a:schemeClr val="bg1"/>
                </a:solidFill>
              </a:rPr>
              <a:t>are aimed at the vulnerability of the cryptosystem in its practical implementation</a:t>
            </a:r>
          </a:p>
        </p:txBody>
      </p:sp>
    </p:spTree>
    <p:extLst>
      <p:ext uri="{BB962C8B-B14F-4D97-AF65-F5344CB8AC3E}">
        <p14:creationId xmlns:p14="http://schemas.microsoft.com/office/powerpoint/2010/main" val="701424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1343</TotalTime>
  <Words>1399</Words>
  <Application>Microsoft Office PowerPoint</Application>
  <PresentationFormat>Широкоэкранный</PresentationFormat>
  <Paragraphs>297</Paragraphs>
  <Slides>16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16</vt:i4>
      </vt:variant>
    </vt:vector>
  </HeadingPairs>
  <TitlesOfParts>
    <vt:vector size="22" baseType="lpstr">
      <vt:lpstr>Arial</vt:lpstr>
      <vt:lpstr>Calibri</vt:lpstr>
      <vt:lpstr>Calibri Light</vt:lpstr>
      <vt:lpstr>Cambria Math</vt:lpstr>
      <vt:lpstr>Times New Roman</vt:lpstr>
      <vt:lpstr>Тема Office</vt:lpstr>
      <vt:lpstr>Bogdan GORELKIN M2-WET  Compatibility between security and reliability mechanisms in IoT systems</vt:lpstr>
      <vt:lpstr>Application area</vt:lpstr>
      <vt:lpstr>Презентация PowerPoint</vt:lpstr>
      <vt:lpstr>The aim of this work</vt:lpstr>
      <vt:lpstr>Презентация PowerPoint</vt:lpstr>
      <vt:lpstr>Презентация PowerPoint</vt:lpstr>
      <vt:lpstr>RSA work algorithm</vt:lpstr>
      <vt:lpstr>Cryptographic strength of RSA</vt:lpstr>
      <vt:lpstr>Side Channel Attacks (SCA)</vt:lpstr>
      <vt:lpstr>Side Channel Attacks (SCA)</vt:lpstr>
      <vt:lpstr>Temperature attacks</vt:lpstr>
      <vt:lpstr>Obtaining experimental data</vt:lpstr>
      <vt:lpstr>Experimental setup</vt:lpstr>
      <vt:lpstr>Temperature plots</vt:lpstr>
      <vt:lpstr>Сurrent consumed by the microcircuit</vt:lpstr>
      <vt:lpstr>Презентация PowerPoint</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M2-WET Compatibility between security and reliability mechanisms in IoT systems</dc:title>
  <dc:creator>Богдан Горелкин</dc:creator>
  <cp:lastModifiedBy>Богдан Горелкин</cp:lastModifiedBy>
  <cp:revision>95</cp:revision>
  <dcterms:created xsi:type="dcterms:W3CDTF">2020-01-23T11:58:59Z</dcterms:created>
  <dcterms:modified xsi:type="dcterms:W3CDTF">2020-07-02T07:37:02Z</dcterms:modified>
</cp:coreProperties>
</file>